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-15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753</c:v>
                </c:pt>
                <c:pt idx="1">
                  <c:v>708</c:v>
                </c:pt>
                <c:pt idx="2">
                  <c:v>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28320"/>
        <c:axId val="21291392"/>
        <c:axId val="0"/>
      </c:bar3DChart>
      <c:catAx>
        <c:axId val="3392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291392"/>
        <c:crosses val="autoZero"/>
        <c:auto val="1"/>
        <c:lblAlgn val="ctr"/>
        <c:lblOffset val="100"/>
        <c:noMultiLvlLbl val="0"/>
      </c:catAx>
      <c:valAx>
        <c:axId val="212913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3928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Баскетбол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1074668176259164E-3"/>
                  <c:y val="2.3255813953488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</c:v>
                </c:pt>
                <c:pt idx="1">
                  <c:v>99</c:v>
                </c:pt>
                <c:pt idx="2">
                  <c:v>118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Дзюдо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14933635251835E-3"/>
                  <c:y val="8.139534883720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9069767441860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14933635251835E-3"/>
                  <c:y val="6.7441860465116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</c:v>
                </c:pt>
                <c:pt idx="1">
                  <c:v>99</c:v>
                </c:pt>
                <c:pt idx="2">
                  <c:v>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Военно-патриотическое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63</c:v>
                </c:pt>
                <c:pt idx="1">
                  <c:v>81</c:v>
                </c:pt>
                <c:pt idx="2">
                  <c:v>145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Спортивно-оздоровительное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074668176259164E-3"/>
                  <c:y val="8.139534883720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644800905755504E-3"/>
                  <c:y val="6.9767441860465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074668176258505E-3"/>
                  <c:y val="8.8372093023255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491</c:v>
                </c:pt>
                <c:pt idx="1">
                  <c:v>429</c:v>
                </c:pt>
                <c:pt idx="2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794048"/>
        <c:axId val="87795584"/>
        <c:axId val="0"/>
      </c:bar3DChart>
      <c:catAx>
        <c:axId val="87794048"/>
        <c:scaling>
          <c:orientation val="minMax"/>
        </c:scaling>
        <c:delete val="0"/>
        <c:axPos val="b"/>
        <c:majorTickMark val="out"/>
        <c:minorTickMark val="none"/>
        <c:tickLblPos val="nextTo"/>
        <c:crossAx val="87795584"/>
        <c:crosses val="autoZero"/>
        <c:auto val="1"/>
        <c:lblAlgn val="ctr"/>
        <c:lblOffset val="100"/>
        <c:noMultiLvlLbl val="0"/>
      </c:catAx>
      <c:valAx>
        <c:axId val="8779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94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54561514197389"/>
          <c:y val="0.27204468046145397"/>
          <c:w val="0.29245438485802605"/>
          <c:h val="0.460561801867789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7117" y="943775"/>
            <a:ext cx="734688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казенное </a:t>
            </a:r>
          </a:p>
          <a:p>
            <a:pPr algn="ctr"/>
            <a:r>
              <a:rPr lang="ru-RU" sz="3200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образовательное учреждение </a:t>
            </a:r>
          </a:p>
          <a:p>
            <a:pPr algn="ctr"/>
            <a:r>
              <a:rPr lang="ru-RU" sz="3200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дополнительного образования детей </a:t>
            </a:r>
          </a:p>
          <a:p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«Детско-юношеская </a:t>
            </a:r>
          </a:p>
          <a:p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спортивная школа» </a:t>
            </a:r>
          </a:p>
          <a:p>
            <a:pPr algn="ctr"/>
            <a:endParaRPr lang="ru-RU" i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Октябрьского района </a:t>
            </a:r>
          </a:p>
          <a:p>
            <a:pPr algn="ctr"/>
            <a:r>
              <a:rPr lang="ru-RU" sz="3600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8220" y="491456"/>
            <a:ext cx="67537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обучающихся ДЮСШ </a:t>
            </a:r>
          </a:p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2014-2015 учебный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2333" y="1765406"/>
            <a:ext cx="3149600" cy="1477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Первенство Курской области по дзюдо среди мальчиков и девочек до 13 лет:</a:t>
            </a:r>
          </a:p>
          <a:p>
            <a:r>
              <a:rPr lang="ru-RU" dirty="0" smtClean="0"/>
              <a:t>Перепелица Иван – 1 место</a:t>
            </a:r>
          </a:p>
          <a:p>
            <a:r>
              <a:rPr lang="ru-RU" dirty="0" smtClean="0"/>
              <a:t>Храмцов Даниил – 1 место</a:t>
            </a:r>
            <a:endParaRPr lang="ru-RU" dirty="0"/>
          </a:p>
        </p:txBody>
      </p:sp>
      <p:pic>
        <p:nvPicPr>
          <p:cNvPr id="3074" name="Picture 2" descr="D:\Диана\спорт школа\72Kp6Um_d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412" r="4275" b="22454"/>
          <a:stretch/>
        </p:blipFill>
        <p:spPr bwMode="auto">
          <a:xfrm>
            <a:off x="6426202" y="1646765"/>
            <a:ext cx="2209800" cy="30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иана\спорт школа\au1USKm4c2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8" b="29359"/>
          <a:stretch/>
        </p:blipFill>
        <p:spPr bwMode="auto">
          <a:xfrm>
            <a:off x="3055936" y="3549874"/>
            <a:ext cx="2896659" cy="30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7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8220" y="491456"/>
            <a:ext cx="67537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обучающихся ДЮСШ </a:t>
            </a:r>
          </a:p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2014-2015 учебный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4566" y="1921931"/>
            <a:ext cx="3826933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Первенство ЦФО по баскетболу:</a:t>
            </a:r>
          </a:p>
          <a:p>
            <a:r>
              <a:rPr lang="ru-RU" dirty="0" smtClean="0"/>
              <a:t>Команда юношей 2001 г.р. – 1 место</a:t>
            </a:r>
            <a:endParaRPr lang="ru-RU" dirty="0"/>
          </a:p>
        </p:txBody>
      </p:sp>
      <p:pic>
        <p:nvPicPr>
          <p:cNvPr id="4098" name="Picture 2" descr="D:\Диана\спорт школа\первенство_цфо_2001-300x2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2"/>
          <a:stretch/>
        </p:blipFill>
        <p:spPr bwMode="auto">
          <a:xfrm>
            <a:off x="6561139" y="5012671"/>
            <a:ext cx="2193395" cy="182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36965" y="4031286"/>
            <a:ext cx="4180502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Всероссийский турнир по баскетболу на призы БК «</a:t>
            </a:r>
            <a:r>
              <a:rPr lang="ru-RU" dirty="0" err="1" smtClean="0"/>
              <a:t>Русичи</a:t>
            </a:r>
            <a:r>
              <a:rPr lang="ru-RU" dirty="0" smtClean="0"/>
              <a:t>»:</a:t>
            </a:r>
          </a:p>
          <a:p>
            <a:r>
              <a:rPr lang="ru-RU" dirty="0" smtClean="0"/>
              <a:t>Команда юношей 2001 г.р. – 1 место</a:t>
            </a:r>
            <a:endParaRPr lang="ru-RU" dirty="0"/>
          </a:p>
        </p:txBody>
      </p:sp>
      <p:pic>
        <p:nvPicPr>
          <p:cNvPr id="4100" name="Picture 4" descr="D:\Диана\спорт школа\LGf00lqaBp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20" y="3044324"/>
            <a:ext cx="1902780" cy="27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иана\спорт школа\Utishitelnyy-2001_00356-400x4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3440"/>
          <a:stretch/>
        </p:blipFill>
        <p:spPr bwMode="auto">
          <a:xfrm>
            <a:off x="5591812" y="1497284"/>
            <a:ext cx="3175281" cy="24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9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4999" y="542477"/>
            <a:ext cx="29040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Школа активно занимается патриотическим воспитанием молодежи Октябрьского района Курской области. 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D:\Диана\спорт школа\imag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33" y="183265"/>
            <a:ext cx="4266497" cy="319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54600" y="3429000"/>
            <a:ext cx="4004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Ежегодно обучающиеся школы участвуют в сборах военно-патриотических клубов.</a:t>
            </a:r>
          </a:p>
        </p:txBody>
      </p:sp>
      <p:pic>
        <p:nvPicPr>
          <p:cNvPr id="1027" name="Picture 3" descr="D:\Диана\спорт школа\image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26336" r="14801"/>
          <a:stretch/>
        </p:blipFill>
        <p:spPr bwMode="auto">
          <a:xfrm>
            <a:off x="1778000" y="2731005"/>
            <a:ext cx="3276600" cy="22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иана\спорт школа\image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4076" b="18745"/>
          <a:stretch/>
        </p:blipFill>
        <p:spPr bwMode="auto">
          <a:xfrm>
            <a:off x="4809066" y="4540778"/>
            <a:ext cx="4250267" cy="220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7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050" name="Picture 2" descr="D:\Диана\спорт школа\img_00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3" t="10498" r="3298" b="8023"/>
          <a:stretch/>
        </p:blipFill>
        <p:spPr bwMode="auto">
          <a:xfrm>
            <a:off x="1659468" y="2286000"/>
            <a:ext cx="381938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ана\спорт школа\image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29" y="4315504"/>
            <a:ext cx="2986564" cy="1983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иана\спорт школа\image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29" y="463021"/>
            <a:ext cx="2986564" cy="1983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9468" y="678194"/>
            <a:ext cx="39285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В ДЮСШ имеется спортивно-оздоровительная группа для детей дошкольного возраста.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1153" y="4867238"/>
            <a:ext cx="34468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Обучающимися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спортивно-оздоровительной группы являются дети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 3 лет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8848" y="2557608"/>
            <a:ext cx="3758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Постоянно проводятся спортивно-развлекательные мероприятия по ведению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здорового образа жизни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и привлечения детей к спорту.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6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иана\спорт школа\gold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17" y="525587"/>
            <a:ext cx="2539431" cy="25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5347" y="117415"/>
            <a:ext cx="5862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Bookman Old Style" pitchFamily="18" charset="0"/>
              </a:rPr>
              <a:t>ГТО и Школа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935" y="3065019"/>
            <a:ext cx="88391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Не для кого не секрет, что с 1 сентября 2014 года наше Правительство приняло решение о внедрении физкультурного комплекса ГТО. Наша школа, как и многие другие преследует такие же цели и задачи как внедрение комплекса ГТО. Но у многих может возникнуть вопрос: зачем выполнять ГТО в 21 веке? Ответ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на этот вопрос для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каждого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человека может быть свой. Кто-то хочет сравнить себя со старшими членами семьи, имеющими советский знак ГТО. Кто-то хочет попробовать достичь конкретного результата и проверить свою силу воли и настойчивость. А кто-то просто привык быть первым в учёбе и спорте. Все люди разные. Однако, у всех, кто добровольно решил пройти испытание комплексом ГТО, есть одна общая черта, – целеустремлённость. </a:t>
            </a: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Именно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эта черта является наиболее важной для людей XXI века. </a:t>
            </a: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dirty="0">
              <a:latin typeface="Bookman Old Style" pitchFamily="18" charset="0"/>
            </a:endParaRPr>
          </a:p>
          <a:p>
            <a:pPr algn="ctr"/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Только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целеустремлённые и физически подготовленные люди смогут добиваться успеха в условиях конкуренции на рынке труда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D:\Диана\спорт школа\bronze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09" y="649090"/>
            <a:ext cx="2526581" cy="25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иана\спорт школа\silver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3" y="649091"/>
            <a:ext cx="2526581" cy="25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8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9801" y="181550"/>
            <a:ext cx="31242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Организаторы проекта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считают возрождение комплекса ГТО в учебных заведениях принципиально важным для формирования у молодого поколения </a:t>
            </a:r>
            <a:r>
              <a:rPr lang="ru-RU" sz="1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целеустремлённости и уверенности в своих силах.</a:t>
            </a:r>
          </a:p>
          <a:p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Возвращение </a:t>
            </a: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ГТО в Россию востребовано временем и социальными факторами. Оно позитивно встречено большинством россиян. </a:t>
            </a: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5" name="Picture 3" descr="D:\Диана\спорт школа\57WGXjQs2GWYbKaQ64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7" y="181551"/>
            <a:ext cx="5919064" cy="418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297" y="4580467"/>
            <a:ext cx="6646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Здоровье народа бесценно, и его фундамент закладывается в том числе и подобными общегосударственными мероприятиями регулярного характера. Наработанный десятилетиями механизм основы системы физического воспитания жизнеспособен, и можно надеяться, что его реализация вскоре инициирует прогресс в развитии российского спорта.</a:t>
            </a:r>
          </a:p>
          <a:p>
            <a:endParaRPr lang="ru-RU" dirty="0"/>
          </a:p>
        </p:txBody>
      </p:sp>
      <p:pic>
        <p:nvPicPr>
          <p:cNvPr id="3077" name="Picture 5" descr="D:\Диана\спорт школа\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3" t="41017" r="33872" b="17967"/>
          <a:stretch/>
        </p:blipFill>
        <p:spPr bwMode="auto">
          <a:xfrm>
            <a:off x="6935637" y="4721254"/>
            <a:ext cx="1915065" cy="1875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9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355989"/>
            <a:ext cx="3964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История школы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491486"/>
            <a:ext cx="69297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Спортивная школа в п. Прямицыно Октябрьского района была создана в 1972 году на основании решения Исполкома Октябрьского районного Совета депутатов трудящихся на базе 3-Дьяконовской средней школы.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   Учебно-воспитательный и спортивно-оздоровительный  процесс осуществляется по следующим направлениям подготовки:</a:t>
            </a:r>
          </a:p>
          <a:p>
            <a:pPr marL="800100" lvl="1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баскетбол;</a:t>
            </a:r>
          </a:p>
          <a:p>
            <a:pPr marL="800100" lvl="1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дзюдо;</a:t>
            </a:r>
          </a:p>
          <a:p>
            <a:pPr marL="800100" lvl="1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военно-патриотическое;</a:t>
            </a:r>
          </a:p>
          <a:p>
            <a:pPr marL="800100" lvl="1" indent="-34290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спортивно-оздоровительное.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669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 школы:</a:t>
            </a:r>
            <a:endParaRPr lang="ru-RU" sz="36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3"/>
            <a:ext cx="6701169" cy="167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Юридический: Курская область, Октябрьский район, пос. Прямицыно, ул. Мирная, д.21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2563" y="3619699"/>
            <a:ext cx="6701169" cy="167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Фактический: Курская область, Октябрьский район, пос. Прямицыно, пер. Спортивный, д.3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2831" y="5601543"/>
            <a:ext cx="6701169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Контактный телефон: (47142) 2-14-65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4993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спортивной школы: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703153"/>
            <a:ext cx="6929769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1212334"/>
            <a:ext cx="59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46867" y="1488533"/>
            <a:ext cx="59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обеспечение </a:t>
            </a:r>
            <a:r>
              <a:rPr lang="ru-RU" dirty="0"/>
              <a:t>адаптации </a:t>
            </a:r>
            <a:r>
              <a:rPr lang="ru-RU" dirty="0" smtClean="0"/>
              <a:t>детей к </a:t>
            </a:r>
            <a:r>
              <a:rPr lang="ru-RU" dirty="0"/>
              <a:t>жизни в обществе;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профессиональную ориентацию;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выявление и поддержку детей, проявивших выдающиеся способности;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формирование культуры здорового и безопасного образа жизни;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укрепление здоровья;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организацию </a:t>
            </a:r>
            <a:r>
              <a:rPr lang="ru-RU" dirty="0"/>
              <a:t>свободного времени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3067" y="4165600"/>
            <a:ext cx="6341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указанных целей школа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 в установленном законодательством Российской Федерации порядке следующие основные виды деятельности:</a:t>
            </a:r>
          </a:p>
          <a:p>
            <a:pPr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образовательная деятельность по реализации программ дополнительного образования по направлениям: баскетбол, волейбол, дзюдо, легкая атлетика, настольный теннис, футбол, военно-патриотическое.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34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45624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Контингент </a:t>
            </a:r>
          </a:p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 по годам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82594574"/>
              </p:ext>
            </p:extLst>
          </p:nvPr>
        </p:nvGraphicFramePr>
        <p:xfrm>
          <a:off x="3335867" y="2051274"/>
          <a:ext cx="5359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860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3569" y="625935"/>
            <a:ext cx="5755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Контингент обучающихся </a:t>
            </a:r>
          </a:p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направлениям подготовки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25240625"/>
              </p:ext>
            </p:extLst>
          </p:nvPr>
        </p:nvGraphicFramePr>
        <p:xfrm>
          <a:off x="2057399" y="1397000"/>
          <a:ext cx="6972301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670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6856" y="559189"/>
            <a:ext cx="5963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Административно-педагогический </a:t>
            </a:r>
          </a:p>
          <a:p>
            <a:pPr algn="ctr"/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ДЮСШ: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933" y="17356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2732" y="1735667"/>
            <a:ext cx="69934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Носорев К.Д. – директор;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Симонян Д.Ю. – заместитель директора по УВР;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Морозов Е.В. – методист;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Ярошенко С.С. – тренер-преподаватель по баскетболу;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Михренин К.А. – тренер-преподаватель по баскетболу;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Самохин А.Я. – тренер-преподаватель по баскетболу;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Борзыкин С.Н. – тренер-преподаватель по дзюдо;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Украинцев О.Е. – тренер-преподаватель по дзюдо;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Мишин Р.В. – тренер-преподаватель спортивно-оздоровительной группы;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Плаксина М.Ю. – тренер-преподаватель спортивно-оздоровительной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33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6166" y="625935"/>
            <a:ext cx="67537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обучающихся ДЮСШ </a:t>
            </a:r>
          </a:p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2014-2015 учебный год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0106" y="1881538"/>
            <a:ext cx="299336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Первенство Курской области по дзюдо среди юношей и девушек до 18 лет:</a:t>
            </a:r>
          </a:p>
          <a:p>
            <a:r>
              <a:rPr lang="ru-RU" dirty="0" smtClean="0"/>
              <a:t>1 место – Фетисов Павел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87992" y="3605842"/>
            <a:ext cx="299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37659" y="3798017"/>
            <a:ext cx="392534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Первенство ЦФО по дзюдо среди юношей и девушек до 18 лет:</a:t>
            </a:r>
          </a:p>
          <a:p>
            <a:r>
              <a:rPr lang="ru-RU" sz="2000" dirty="0" smtClean="0"/>
              <a:t>1 место – Раджабов Руслан</a:t>
            </a:r>
            <a:endParaRPr lang="ru-RU" sz="2000" dirty="0"/>
          </a:p>
        </p:txBody>
      </p:sp>
      <p:pic>
        <p:nvPicPr>
          <p:cNvPr id="1026" name="Picture 2" descr="D:\Диана\спорт школа\eKtaPcY965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8" b="11382"/>
          <a:stretch/>
        </p:blipFill>
        <p:spPr bwMode="auto">
          <a:xfrm>
            <a:off x="6118273" y="1677753"/>
            <a:ext cx="2023236" cy="20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иана\спорт школа\7_kyEaJjGb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18910" r="4888"/>
          <a:stretch/>
        </p:blipFill>
        <p:spPr bwMode="auto">
          <a:xfrm>
            <a:off x="2176750" y="3145210"/>
            <a:ext cx="2255944" cy="276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иана\спорт школа\9ehjUTZ7KN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9" r="37471" b="36126"/>
          <a:stretch/>
        </p:blipFill>
        <p:spPr bwMode="auto">
          <a:xfrm>
            <a:off x="6446486" y="4855971"/>
            <a:ext cx="2416676" cy="17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2783" y="414867"/>
            <a:ext cx="6917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обучающихся ДЮСШ </a:t>
            </a:r>
          </a:p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2014-2015 учебный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529" y="1708687"/>
            <a:ext cx="4491302" cy="1661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Первенство России по спортивной борьбе </a:t>
            </a:r>
            <a:r>
              <a:rPr lang="ru-RU" dirty="0" err="1" smtClean="0"/>
              <a:t>грепплинг</a:t>
            </a:r>
            <a:r>
              <a:rPr lang="ru-RU" dirty="0" smtClean="0"/>
              <a:t> и </a:t>
            </a:r>
            <a:r>
              <a:rPr lang="ru-RU" dirty="0" err="1" smtClean="0"/>
              <a:t>грепплинг</a:t>
            </a:r>
            <a:r>
              <a:rPr lang="ru-RU" dirty="0" smtClean="0"/>
              <a:t> </a:t>
            </a:r>
            <a:r>
              <a:rPr lang="ru-RU" dirty="0" err="1" smtClean="0"/>
              <a:t>ги</a:t>
            </a:r>
            <a:r>
              <a:rPr lang="ru-RU" dirty="0" smtClean="0"/>
              <a:t>: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dirty="0" smtClean="0"/>
              <a:t>Борзыкин Юрий – 2 место;</a:t>
            </a:r>
          </a:p>
          <a:p>
            <a:pPr algn="ctr"/>
            <a:r>
              <a:rPr lang="ru-RU" dirty="0" err="1" smtClean="0"/>
              <a:t>Сечин</a:t>
            </a:r>
            <a:r>
              <a:rPr lang="ru-RU" dirty="0" smtClean="0"/>
              <a:t> Владимир – 3 место;</a:t>
            </a:r>
          </a:p>
          <a:p>
            <a:pPr algn="ctr"/>
            <a:r>
              <a:rPr lang="ru-RU" dirty="0" err="1" smtClean="0"/>
              <a:t>Цинаридзе</a:t>
            </a:r>
            <a:r>
              <a:rPr lang="ru-RU" dirty="0" smtClean="0"/>
              <a:t> Леван – 2 место.</a:t>
            </a:r>
            <a:endParaRPr lang="ru-RU" dirty="0"/>
          </a:p>
        </p:txBody>
      </p:sp>
      <p:pic>
        <p:nvPicPr>
          <p:cNvPr id="2050" name="Picture 2" descr="D:\Диана\спорт школа\3_55c1e38aa7c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29" y="3581930"/>
            <a:ext cx="4427538" cy="29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4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734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Симонян</cp:lastModifiedBy>
  <cp:revision>49</cp:revision>
  <dcterms:created xsi:type="dcterms:W3CDTF">2013-11-19T05:52:05Z</dcterms:created>
  <dcterms:modified xsi:type="dcterms:W3CDTF">2015-08-16T19:12:21Z</dcterms:modified>
</cp:coreProperties>
</file>