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82" r:id="rId2"/>
    <p:sldId id="260" r:id="rId3"/>
    <p:sldId id="261" r:id="rId4"/>
    <p:sldId id="262" r:id="rId5"/>
    <p:sldId id="291" r:id="rId6"/>
    <p:sldId id="293" r:id="rId7"/>
    <p:sldId id="274" r:id="rId8"/>
    <p:sldId id="292" r:id="rId9"/>
    <p:sldId id="281" r:id="rId10"/>
    <p:sldId id="294" r:id="rId11"/>
    <p:sldId id="275" r:id="rId12"/>
    <p:sldId id="287" r:id="rId13"/>
    <p:sldId id="257" r:id="rId14"/>
    <p:sldId id="299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85DFFF"/>
    <a:srgbClr val="EE79F7"/>
    <a:srgbClr val="00FF00"/>
    <a:srgbClr val="FFFF75"/>
    <a:srgbClr val="ECECEC"/>
    <a:srgbClr val="CDF2FF"/>
    <a:srgbClr val="37A9FF"/>
    <a:srgbClr val="23538D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870" autoAdjust="0"/>
    <p:restoredTop sz="89964" autoAdjust="0"/>
  </p:normalViewPr>
  <p:slideViewPr>
    <p:cSldViewPr>
      <p:cViewPr>
        <p:scale>
          <a:sx n="78" d="100"/>
          <a:sy n="78" d="100"/>
        </p:scale>
        <p:origin x="-293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3</c:v>
                </c:pt>
              </c:numCache>
            </c:numRef>
          </c:val>
        </c:ser>
        <c:shape val="cylinder"/>
        <c:axId val="63856640"/>
        <c:axId val="63857408"/>
        <c:axId val="0"/>
      </c:bar3DChart>
      <c:catAx>
        <c:axId val="63856640"/>
        <c:scaling>
          <c:orientation val="minMax"/>
        </c:scaling>
        <c:axPos val="b"/>
        <c:numFmt formatCode="General" sourceLinked="1"/>
        <c:tickLblPos val="nextTo"/>
        <c:crossAx val="63857408"/>
        <c:crosses val="autoZero"/>
        <c:auto val="1"/>
        <c:lblAlgn val="ctr"/>
        <c:lblOffset val="100"/>
      </c:catAx>
      <c:valAx>
        <c:axId val="638574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3856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4.3</c:v>
                </c:pt>
              </c:numCache>
            </c:numRef>
          </c:val>
        </c:ser>
        <c:shape val="cylinder"/>
        <c:axId val="89197184"/>
        <c:axId val="89198976"/>
        <c:axId val="0"/>
      </c:bar3DChart>
      <c:catAx>
        <c:axId val="89197184"/>
        <c:scaling>
          <c:orientation val="minMax"/>
        </c:scaling>
        <c:axPos val="b"/>
        <c:numFmt formatCode="General" sourceLinked="1"/>
        <c:tickLblPos val="nextTo"/>
        <c:crossAx val="89198976"/>
        <c:crosses val="autoZero"/>
        <c:auto val="1"/>
        <c:lblAlgn val="ctr"/>
        <c:lblOffset val="100"/>
      </c:catAx>
      <c:valAx>
        <c:axId val="891989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9197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0873063033771028E-2"/>
          <c:y val="3.6612093605761036E-3"/>
          <c:w val="0.96472614153982894"/>
          <c:h val="0.89711003699803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2.9081121465606811E-2"/>
                  <c:y val="5.79841778041970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484 927,6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2361338036854316E-3"/>
                  <c:y val="-1.60335720273505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504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678,6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2.7271944299766857E-2"/>
                  <c:y val="0.128713873061723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19 751,0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674974.4</c:v>
                </c:pt>
                <c:pt idx="1">
                  <c:v>721323.8</c:v>
                </c:pt>
                <c:pt idx="2">
                  <c:v>-46349.4</c:v>
                </c:pt>
                <c:pt idx="3">
                  <c:v>7000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3.8259892631705601E-2"/>
                  <c:y val="-7.4988060489671595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495 927,4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7.8505675720027035E-2"/>
                  <c:y val="-1.0978217427500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468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475,2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677150.9</c:v>
                </c:pt>
                <c:pt idx="1">
                  <c:v>633885.30000000005</c:v>
                </c:pt>
                <c:pt idx="2">
                  <c:v>43265.599999999999</c:v>
                </c:pt>
                <c:pt idx="3">
                  <c:v>0</c:v>
                </c:pt>
              </c:numCache>
            </c:numRef>
          </c:val>
        </c:ser>
        <c:gapWidth val="129"/>
        <c:overlap val="-10"/>
        <c:axId val="89212416"/>
        <c:axId val="89213952"/>
      </c:barChart>
      <c:catAx>
        <c:axId val="89212416"/>
        <c:scaling>
          <c:orientation val="minMax"/>
        </c:scaling>
        <c:delete val="1"/>
        <c:axPos val="b"/>
        <c:tickLblPos val="none"/>
        <c:crossAx val="89213952"/>
        <c:crosses val="autoZero"/>
        <c:auto val="1"/>
        <c:lblAlgn val="ctr"/>
        <c:lblOffset val="350"/>
      </c:catAx>
      <c:valAx>
        <c:axId val="89213952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89212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95 159,4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41368490977E-2"/>
                  <c:y val="-2.22878964437644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</a:t>
                    </a:r>
                    <a:r>
                      <a:rPr lang="ru-RU" baseline="0" dirty="0" smtClean="0"/>
                      <a:t> 822,1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127089.4</c:v>
                </c:pt>
                <c:pt idx="1">
                  <c:v>190598.2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>
                <c:manualLayout>
                  <c:x val="-5.7961703170123884E-2"/>
                  <c:y val="-1.23821646909802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19 716,5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5.0482773728817584E-2"/>
                  <c:y val="-2.22878964437644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28 993,1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36693.800000000003</c:v>
                </c:pt>
                <c:pt idx="1">
                  <c:v>40227.199999999997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408 690,9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41368490977E-2"/>
                  <c:y val="-4.45757928875287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372 812,2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429510.7</c:v>
                </c:pt>
                <c:pt idx="1">
                  <c:v>446325.5</c:v>
                </c:pt>
              </c:numCache>
            </c:numRef>
          </c:val>
        </c:ser>
        <c:shape val="box"/>
        <c:axId val="98652544"/>
        <c:axId val="98654080"/>
        <c:axId val="0"/>
      </c:bar3DChart>
      <c:catAx>
        <c:axId val="98652544"/>
        <c:scaling>
          <c:orientation val="minMax"/>
        </c:scaling>
        <c:delete val="1"/>
        <c:axPos val="b"/>
        <c:tickLblPos val="none"/>
        <c:crossAx val="98654080"/>
        <c:crosses val="autoZero"/>
        <c:auto val="1"/>
        <c:lblAlgn val="ctr"/>
        <c:lblOffset val="100"/>
      </c:catAx>
      <c:valAx>
        <c:axId val="98654080"/>
        <c:scaling>
          <c:orientation val="minMax"/>
        </c:scaling>
        <c:axPos val="l"/>
        <c:majorGridlines/>
        <c:numFmt formatCode="General" sourceLinked="1"/>
        <c:tickLblPos val="nextTo"/>
        <c:crossAx val="9865254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2.5337749432799692E-2"/>
          <c:y val="0.12148876340087002"/>
          <c:w val="0.50633542571920376"/>
          <c:h val="0.77905818561690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28.1</c:v>
                </c:pt>
                <c:pt idx="1">
                  <c:v>6</c:v>
                </c:pt>
                <c:pt idx="2">
                  <c:v>65.900000000000006</c:v>
                </c:pt>
              </c:numCache>
            </c:numRef>
          </c:val>
        </c:ser>
        <c:firstSliceAng val="0"/>
        <c:holeSize val="50"/>
      </c:doughnutChart>
      <c:spPr>
        <a:noFill/>
        <a:ln w="29708">
          <a:noFill/>
        </a:ln>
      </c:spPr>
    </c:plotArea>
    <c:plotVisOnly val="1"/>
    <c:dispBlanksAs val="zero"/>
  </c:chart>
  <c:txPr>
    <a:bodyPr/>
    <a:lstStyle/>
    <a:p>
      <a:pPr>
        <a:defRPr sz="2103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2.9710526669197927E-2"/>
                  <c:y val="-0.140858494355328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509 810,3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4.8613035670029336E-2"/>
                  <c:y val="-0.103689120012306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468</a:t>
                    </a:r>
                    <a:r>
                      <a:rPr lang="ru-RU" baseline="0" dirty="0" smtClean="0"/>
                      <a:t> 475,2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650179.69999999681</c:v>
                </c:pt>
                <c:pt idx="1">
                  <c:v>633885.30000000005</c:v>
                </c:pt>
              </c:numCache>
            </c:numRef>
          </c:val>
        </c:ser>
        <c:shape val="box"/>
        <c:axId val="98867072"/>
        <c:axId val="98868608"/>
        <c:axId val="0"/>
      </c:bar3DChart>
      <c:catAx>
        <c:axId val="98867072"/>
        <c:scaling>
          <c:orientation val="minMax"/>
        </c:scaling>
        <c:delete val="1"/>
        <c:axPos val="b"/>
        <c:tickLblPos val="none"/>
        <c:crossAx val="98868608"/>
        <c:crosses val="autoZero"/>
        <c:auto val="1"/>
        <c:lblAlgn val="ctr"/>
        <c:lblOffset val="100"/>
      </c:catAx>
      <c:valAx>
        <c:axId val="98868608"/>
        <c:scaling>
          <c:orientation val="minMax"/>
          <c:max val="700000"/>
          <c:min val="0"/>
        </c:scaling>
        <c:axPos val="l"/>
        <c:majorGridlines/>
        <c:numFmt formatCode="General" sourceLinked="1"/>
        <c:tickLblPos val="nextTo"/>
        <c:crossAx val="988670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376"/>
          <c:h val="0.77905818561690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Лист1!$A$2:$A$10</c:f>
              <c:numCache>
                <c:formatCode>General</c:formatCode>
                <c:ptCount val="9"/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10.1</c:v>
                </c:pt>
                <c:pt idx="1">
                  <c:v>2.6</c:v>
                </c:pt>
                <c:pt idx="2">
                  <c:v>7.7</c:v>
                </c:pt>
                <c:pt idx="3">
                  <c:v>17.2</c:v>
                </c:pt>
                <c:pt idx="4">
                  <c:v>1</c:v>
                </c:pt>
                <c:pt idx="5">
                  <c:v>0.5</c:v>
                </c:pt>
                <c:pt idx="6">
                  <c:v>46.5</c:v>
                </c:pt>
                <c:pt idx="7">
                  <c:v>12.2</c:v>
                </c:pt>
                <c:pt idx="8">
                  <c:v>2.9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3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0.63208</cdr:x>
      <cdr:y>0.67347</cdr:y>
    </cdr:from>
    <cdr:to>
      <cdr:x>0.74858</cdr:x>
      <cdr:y>0.83839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61142" y="3734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0.04438</cdr:x>
      <cdr:y>0.25625</cdr:y>
    </cdr:from>
    <cdr:to>
      <cdr:x>0.28046</cdr:x>
      <cdr:y>0.34169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381248" y="1389360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73,0 %</a:t>
          </a:r>
          <a:endParaRPr lang="ru-RU" sz="24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0.1462</cdr:x>
      <cdr:y>0.39389</cdr:y>
    </cdr:from>
    <cdr:to>
      <cdr:x>0.39135</cdr:x>
      <cdr:y>0.61036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245344" y="1965424"/>
          <a:ext cx="2088232" cy="108012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562 856,4</a:t>
          </a:r>
        </a:p>
        <a:p xmlns:a="http://schemas.openxmlformats.org/drawingml/2006/main">
          <a:pPr algn="ctr">
            <a:defRPr/>
          </a:pPr>
          <a:r>
            <a:rPr lang="ru-RU" sz="2800" b="1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0.30424</cdr:x>
      <cdr:y>0.2961</cdr:y>
    </cdr:from>
    <cdr:to>
      <cdr:x>0.54032</cdr:x>
      <cdr:y>0.38154</cdr:y>
    </cdr:to>
    <cdr:sp macro="" textlink="">
      <cdr:nvSpPr>
        <cdr:cNvPr id="26" name="Скругленный прямоугольник 25"/>
        <cdr:cNvSpPr/>
      </cdr:nvSpPr>
      <cdr:spPr>
        <a:xfrm xmlns:a="http://schemas.openxmlformats.org/drawingml/2006/main">
          <a:off x="2613496" y="1605384"/>
          <a:ext cx="2027964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chemeClr val="tx1"/>
              </a:solidFill>
              <a:latin typeface="Arial"/>
              <a:cs typeface="Times New Roman" pitchFamily="18" charset="0"/>
            </a:rPr>
            <a:t>21,6 %</a:t>
          </a:r>
          <a:endParaRPr lang="ru-RU" sz="2400" b="1" kern="1200" dirty="0">
            <a:solidFill>
              <a:schemeClr val="tx1"/>
            </a:solidFill>
            <a:latin typeface="Arial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0.33777</cdr:x>
      <cdr:y>0.575</cdr:y>
    </cdr:from>
    <cdr:to>
      <cdr:x>0.57385</cdr:x>
      <cdr:y>0.66044</cdr:y>
    </cdr:to>
    <cdr:sp macro="" textlink="">
      <cdr:nvSpPr>
        <cdr:cNvPr id="27" name="Скругленный прямоугольник 26"/>
        <cdr:cNvSpPr/>
      </cdr:nvSpPr>
      <cdr:spPr>
        <a:xfrm xmlns:a="http://schemas.openxmlformats.org/drawingml/2006/main">
          <a:off x="2901528" y="3117552"/>
          <a:ext cx="2027965" cy="46323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24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5,4%</a:t>
          </a:r>
          <a:endParaRPr lang="ru-RU" sz="2400" b="1" kern="1200" dirty="0">
            <a:solidFill>
              <a:srgbClr val="2D2D8A">
                <a:lumMod val="75000"/>
              </a:srgbClr>
            </a:solidFill>
            <a:latin typeface="Arial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0.8923</cdr:y>
    </cdr:from>
    <cdr:to>
      <cdr:x>0.23608</cdr:x>
      <cdr:y>0.97774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-50676" y="4772942"/>
          <a:ext cx="2044994" cy="45701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Образование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cs typeface="Times New Roman" pitchFamily="18" charset="0"/>
            </a:rPr>
            <a:t>62,1 %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0.11153</cdr:y>
    </cdr:from>
    <cdr:to>
      <cdr:x>0.15208</cdr:x>
      <cdr:y>0.21924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596478"/>
          <a:ext cx="1317476" cy="57606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Культура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3,2%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0.01754</cdr:y>
    </cdr:from>
    <cdr:to>
      <cdr:x>0.31516</cdr:x>
      <cdr:y>0.07973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0" y="60618"/>
          <a:ext cx="2161367" cy="214928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Социальная политика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8,9%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0.28508</cdr:x>
      <cdr:y>0.01728</cdr:y>
    </cdr:from>
    <cdr:to>
      <cdr:x>0.74224</cdr:x>
      <cdr:y>0.09548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2469604" y="92422"/>
          <a:ext cx="3960440" cy="4182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Общегосударственные вопросы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12,9 %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0.5095</cdr:x>
      <cdr:y>0.46158</cdr:y>
    </cdr:from>
    <cdr:to>
      <cdr:x>0.999</cdr:x>
      <cdr:y>0.55091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4413792" y="2468663"/>
          <a:ext cx="4240533" cy="47774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Жилищно-коммунальное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хозяйство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5,7%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0.54275</cdr:x>
      <cdr:y>0.62315</cdr:y>
    </cdr:from>
    <cdr:to>
      <cdr:x>0.98272</cdr:x>
      <cdr:y>0.71009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4701852" y="3332782"/>
          <a:ext cx="3811454" cy="46498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0.55106</cdr:x>
      <cdr:y>0.30002</cdr:y>
    </cdr:from>
    <cdr:to>
      <cdr:x>0.95884</cdr:x>
      <cdr:y>0.37062</cdr:y>
    </cdr:to>
    <cdr:sp macro="" textlink="">
      <cdr:nvSpPr>
        <cdr:cNvPr id="8" name="Скругленный прямоугольник 7"/>
        <cdr:cNvSpPr/>
      </cdr:nvSpPr>
      <cdr:spPr>
        <a:xfrm xmlns:a="http://schemas.openxmlformats.org/drawingml/2006/main">
          <a:off x="4773860" y="1604590"/>
          <a:ext cx="3532593" cy="377589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Национальная экономика 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4,7 %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0.46794</cdr:x>
      <cdr:y>0.13845</cdr:y>
    </cdr:from>
    <cdr:to>
      <cdr:x>0.99162</cdr:x>
      <cdr:y>0.25916</cdr:y>
    </cdr:to>
    <cdr:sp macro="" textlink="">
      <cdr:nvSpPr>
        <cdr:cNvPr id="11" name="Скругленный прямоугольник 10"/>
        <cdr:cNvSpPr/>
      </cdr:nvSpPr>
      <cdr:spPr>
        <a:xfrm xmlns:a="http://schemas.openxmlformats.org/drawingml/2006/main">
          <a:off x="4053780" y="740494"/>
          <a:ext cx="4536639" cy="64559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Национальная безопасность и 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правоохранительная</a:t>
          </a: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 деятельность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0,2 %</a:t>
          </a:r>
          <a:endParaRPr lang="ru-RU" sz="1800" b="1" kern="1200" dirty="0" smtClean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0.576</cdr:x>
      <cdr:y>0.78471</cdr:y>
    </cdr:from>
    <cdr:to>
      <cdr:x>0.986</cdr:x>
      <cdr:y>0.87164</cdr:y>
    </cdr:to>
    <cdr:sp macro="" textlink="">
      <cdr:nvSpPr>
        <cdr:cNvPr id="12" name="Скругленный прямоугольник 11"/>
        <cdr:cNvSpPr/>
      </cdr:nvSpPr>
      <cdr:spPr>
        <a:xfrm xmlns:a="http://schemas.openxmlformats.org/drawingml/2006/main">
          <a:off x="4989884" y="4196878"/>
          <a:ext cx="3551825" cy="464927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"/>
            </a:defRPr>
          </a:lvl1pPr>
          <a:lvl2pPr marL="457200" indent="0">
            <a:defRPr sz="1100">
              <a:solidFill>
                <a:srgbClr val="000000"/>
              </a:solidFill>
              <a:latin typeface="Arial"/>
            </a:defRPr>
          </a:lvl2pPr>
          <a:lvl3pPr marL="914400" indent="0">
            <a:defRPr sz="1100">
              <a:solidFill>
                <a:srgbClr val="000000"/>
              </a:solidFill>
              <a:latin typeface="Arial"/>
            </a:defRPr>
          </a:lvl3pPr>
          <a:lvl4pPr marL="1371600" indent="0">
            <a:defRPr sz="1100">
              <a:solidFill>
                <a:srgbClr val="000000"/>
              </a:solidFill>
              <a:latin typeface="Arial"/>
            </a:defRPr>
          </a:lvl4pPr>
          <a:lvl5pPr marL="1828800" indent="0">
            <a:defRPr sz="1100">
              <a:solidFill>
                <a:srgbClr val="000000"/>
              </a:solidFill>
              <a:latin typeface="Arial"/>
            </a:defRPr>
          </a:lvl5pPr>
          <a:lvl6pPr marL="2286000" indent="0">
            <a:defRPr sz="1100">
              <a:solidFill>
                <a:srgbClr val="000000"/>
              </a:solidFill>
              <a:latin typeface="Arial"/>
            </a:defRPr>
          </a:lvl6pPr>
          <a:lvl7pPr marL="2743200" indent="0">
            <a:defRPr sz="1100">
              <a:solidFill>
                <a:srgbClr val="000000"/>
              </a:solidFill>
              <a:latin typeface="Arial"/>
            </a:defRPr>
          </a:lvl7pPr>
          <a:lvl8pPr marL="3200400" indent="0">
            <a:defRPr sz="1100">
              <a:solidFill>
                <a:srgbClr val="000000"/>
              </a:solidFill>
              <a:latin typeface="Arial"/>
            </a:defRPr>
          </a:lvl8pPr>
          <a:lvl9pPr marL="3657600" indent="0">
            <a:defRPr sz="11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cs typeface="Times New Roman" pitchFamily="18" charset="0"/>
            </a:rPr>
            <a:t>Межбюджетные трансферты</a:t>
          </a:r>
        </a:p>
        <a:p xmlns:a="http://schemas.openxmlformats.org/drawingml/2006/main">
          <a:pPr marL="0" indent="0" algn="ctr" rtl="0" fontAlgn="base">
            <a:spcBef>
              <a:spcPct val="0"/>
            </a:spcBef>
            <a:spcAft>
              <a:spcPct val="0"/>
            </a:spcAft>
            <a:defRPr/>
          </a:pPr>
          <a:r>
            <a:rPr lang="ru-RU" sz="1800" b="1" kern="1200" dirty="0" smtClean="0">
              <a:solidFill>
                <a:srgbClr val="2D2D8A">
                  <a:lumMod val="75000"/>
                </a:srgbClr>
              </a:solidFill>
              <a:latin typeface="Arial"/>
              <a:ea typeface="+mn-ea"/>
              <a:cs typeface="Times New Roman" pitchFamily="18" charset="0"/>
            </a:rPr>
            <a:t>2,3  %</a:t>
          </a:r>
          <a:endParaRPr lang="ru-RU" sz="1800" b="1" kern="1200" dirty="0">
            <a:solidFill>
              <a:srgbClr val="2D2D8A">
                <a:lumMod val="75000"/>
              </a:srgbClr>
            </a:solidFill>
            <a:latin typeface="Arial"/>
            <a:ea typeface="+mn-ea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cs typeface="Times New Roman" pitchFamily="18" charset="0"/>
            </a:rPr>
            <a:t>534 606,8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0.11884</cdr:x>
      <cdr:y>0.78461</cdr:y>
    </cdr:from>
    <cdr:to>
      <cdr:x>0.17133</cdr:x>
      <cdr:y>0.88988</cdr:y>
    </cdr:to>
    <cdr:sp macro="" textlink="">
      <cdr:nvSpPr>
        <cdr:cNvPr id="18" name="Прямая соединительная линия 17"/>
        <cdr:cNvSpPr/>
      </cdr:nvSpPr>
      <cdr:spPr>
        <a:xfrm xmlns:a="http://schemas.openxmlformats.org/drawingml/2006/main" flipH="1">
          <a:off x="1029444" y="4196878"/>
          <a:ext cx="454684" cy="563090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0.20195</cdr:x>
      <cdr:y>0.07114</cdr:y>
    </cdr:from>
    <cdr:to>
      <cdr:x>0.26014</cdr:x>
      <cdr:y>0.13845</cdr:y>
    </cdr:to>
    <cdr:sp macro="" textlink="">
      <cdr:nvSpPr>
        <cdr:cNvPr id="27" name="Прямая соединительная линия 26"/>
        <cdr:cNvSpPr/>
      </cdr:nvSpPr>
      <cdr:spPr>
        <a:xfrm xmlns:a="http://schemas.openxmlformats.org/drawingml/2006/main">
          <a:off x="1749524" y="380454"/>
          <a:ext cx="504056" cy="360041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0.13546</cdr:x>
      <cdr:y>0.16538</cdr:y>
    </cdr:from>
    <cdr:to>
      <cdr:x>0.19364</cdr:x>
      <cdr:y>0.2327</cdr:y>
    </cdr:to>
    <cdr:sp macro="" textlink="">
      <cdr:nvSpPr>
        <cdr:cNvPr id="28" name="Прямая соединительная линия 27"/>
        <cdr:cNvSpPr/>
      </cdr:nvSpPr>
      <cdr:spPr>
        <a:xfrm xmlns:a="http://schemas.openxmlformats.org/drawingml/2006/main">
          <a:off x="1173460" y="884510"/>
          <a:ext cx="504056" cy="360041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0.35157</cdr:x>
      <cdr:y>0.07114</cdr:y>
    </cdr:from>
    <cdr:to>
      <cdr:x>0.45132</cdr:x>
      <cdr:y>0.17885</cdr:y>
    </cdr:to>
    <cdr:sp macro="" textlink="">
      <cdr:nvSpPr>
        <cdr:cNvPr id="29" name="Прямая соединительная линия 28"/>
        <cdr:cNvSpPr/>
      </cdr:nvSpPr>
      <cdr:spPr>
        <a:xfrm xmlns:a="http://schemas.openxmlformats.org/drawingml/2006/main" flipH="1">
          <a:off x="3045668" y="380454"/>
          <a:ext cx="864096" cy="576064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0.39906</cdr:x>
      <cdr:y>0.18845</cdr:y>
    </cdr:from>
    <cdr:to>
      <cdr:x>0.49049</cdr:x>
      <cdr:y>0.25577</cdr:y>
    </cdr:to>
    <cdr:sp macro="" textlink="">
      <cdr:nvSpPr>
        <cdr:cNvPr id="30" name="Прямая соединительная линия 29"/>
        <cdr:cNvSpPr/>
      </cdr:nvSpPr>
      <cdr:spPr>
        <a:xfrm xmlns:a="http://schemas.openxmlformats.org/drawingml/2006/main" flipH="1">
          <a:off x="3457079" y="1007889"/>
          <a:ext cx="792057" cy="36004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0.43469</cdr:x>
      <cdr:y>0.32695</cdr:y>
    </cdr:from>
    <cdr:to>
      <cdr:x>0.58431</cdr:x>
      <cdr:y>0.3808</cdr:y>
    </cdr:to>
    <cdr:sp macro="" textlink="">
      <cdr:nvSpPr>
        <cdr:cNvPr id="31" name="Прямая соединительная линия 30"/>
        <cdr:cNvSpPr/>
      </cdr:nvSpPr>
      <cdr:spPr>
        <a:xfrm xmlns:a="http://schemas.openxmlformats.org/drawingml/2006/main" flipH="1">
          <a:off x="3765748" y="1748606"/>
          <a:ext cx="1296144" cy="288032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0.46794</cdr:x>
      <cdr:y>0.51158</cdr:y>
    </cdr:from>
    <cdr:to>
      <cdr:x>0.67336</cdr:x>
      <cdr:y>0.56929</cdr:y>
    </cdr:to>
    <cdr:sp macro="" textlink="">
      <cdr:nvSpPr>
        <cdr:cNvPr id="32" name="Прямая соединительная линия 31"/>
        <cdr:cNvSpPr/>
      </cdr:nvSpPr>
      <cdr:spPr>
        <a:xfrm xmlns:a="http://schemas.openxmlformats.org/drawingml/2006/main" flipH="1">
          <a:off x="4053759" y="2736082"/>
          <a:ext cx="1779584" cy="30864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0.42638</cdr:x>
      <cdr:y>0.78471</cdr:y>
    </cdr:from>
    <cdr:to>
      <cdr:x>0.58431</cdr:x>
      <cdr:y>0.81164</cdr:y>
    </cdr:to>
    <cdr:sp macro="" textlink="">
      <cdr:nvSpPr>
        <cdr:cNvPr id="34" name="Прямая соединительная линия 33"/>
        <cdr:cNvSpPr/>
      </cdr:nvSpPr>
      <cdr:spPr>
        <a:xfrm xmlns:a="http://schemas.openxmlformats.org/drawingml/2006/main" flipH="1" flipV="1">
          <a:off x="3693740" y="4196878"/>
          <a:ext cx="1368152" cy="144016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CBDCCC2-E9F1-4331-81FA-F07C5198CEA5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E104B7B-6E2A-4DAB-B873-4D0706CA0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507B-DB62-4B13-AD10-DF693513E683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40-1690-4617-BAA2-42980B92B4D5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571B-C9B3-41E1-A897-CC55F31EF02A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F432-CFF4-4B41-BE00-77AB07081523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487-9F74-4AE2-8D47-2CC24B19F7C8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AC65-07F4-4626-B16D-92432DBB2F8E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163-F892-4C0D-AE32-730EE85FEEE8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7B66-628A-42BA-B85C-2990A20D83F7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C0C-9A7E-4CDE-89D4-13AB2C79D9FF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C00-F66B-4F7F-9298-16B10BD0C402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EB6-61FF-409F-B146-58A5B6DFEA1F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565-FD57-4EE6-8E88-34AA201C904B}" type="datetime1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196752"/>
            <a:ext cx="52565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ОКТЯБРЬСКИЙ район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3284984"/>
            <a:ext cx="9144000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n-ea"/>
                <a:cs typeface="Aharoni" pitchFamily="2" charset="-79"/>
              </a:rPr>
              <a:t>БЮДЖЕТ ДЛЯ ГРАЖДАН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  решению Представительного Собрания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«Об исполнении бюджета Октябрьского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района за 2017 год»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неналоговые доходы поступали в  бюджет октябрьского района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2016-2017 годах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0" y="1340769"/>
          <a:ext cx="8784978" cy="540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368152"/>
                <a:gridCol w="1063590"/>
                <a:gridCol w="1240666"/>
                <a:gridCol w="108012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2016год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2017год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2017 г. к 2016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2017 г. к 2016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i="1" dirty="0" smtClean="0">
                          <a:latin typeface="+mj-lt"/>
                          <a:cs typeface="Times New Roman" pitchFamily="18" charset="0"/>
                        </a:rPr>
                        <a:t>Неналоговые доходы всего, из них: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19 716,5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28 993,1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+47,0%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Tx/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+9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276,6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132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4 469,8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8 996,2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+15,3%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+4 526,4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93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13 345,0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13 003,8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-2,6%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-341,2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83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285,9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344,2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+20,4%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+58,3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6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штрафы, санкции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1 375,8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1 455,6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+5,8%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+79,8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4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среду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239,0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5 192,8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+2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072,7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+4 953,8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-50,0%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-0,5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5976664" cy="4536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76664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выравнивание бюджетной обеспеченности и поддержку мер сбалансированности бюджетов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867960" cy="821669"/>
          </a:xfrm>
          <a:prstGeom prst="rect">
            <a:avLst/>
          </a:prstGeom>
          <a:noFill/>
        </p:spPr>
      </p:pic>
      <p:pic>
        <p:nvPicPr>
          <p:cNvPr id="5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867960" cy="821669"/>
          </a:xfrm>
          <a:prstGeom prst="rect">
            <a:avLst/>
          </a:prstGeom>
          <a:noFill/>
        </p:spPr>
      </p:pic>
      <p:pic>
        <p:nvPicPr>
          <p:cNvPr id="6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000892" y="1428736"/>
          <a:ext cx="1857388" cy="45365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56 712,4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280 051,6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36 540,2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50,0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Безвозмездные поступления из областного бюджета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 бюджет октябрьского района в 2017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бюджета октябрьского района по расходам в 2016 – 2017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71600" y="126876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899592" y="1196752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483768" y="5949280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2016 год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32040" y="5949280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2017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479925" y="-1588"/>
            <a:ext cx="184150" cy="4603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Структура расходов консолидированного бюджета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2017 году, %.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0" name="Диаграмма 19"/>
          <p:cNvGraphicFramePr>
            <a:graphicFrameLocks/>
          </p:cNvGraphicFramePr>
          <p:nvPr/>
        </p:nvGraphicFramePr>
        <p:xfrm>
          <a:off x="250825" y="1196975"/>
          <a:ext cx="8662988" cy="534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4032448" cy="147732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РАЗРАБОТЧИК</a:t>
            </a:r>
          </a:p>
          <a:p>
            <a:pPr algn="ctr">
              <a:defRPr/>
            </a:pPr>
            <a:r>
              <a:rPr lang="ru-RU" b="1" dirty="0" smtClean="0"/>
              <a:t>отдел </a:t>
            </a:r>
            <a:r>
              <a:rPr lang="ru-RU" b="1" dirty="0"/>
              <a:t>финансов </a:t>
            </a:r>
            <a:r>
              <a:rPr lang="ru-RU" b="1" dirty="0" smtClean="0"/>
              <a:t>Администрации </a:t>
            </a:r>
            <a:endParaRPr lang="en-US" b="1" dirty="0"/>
          </a:p>
          <a:p>
            <a:pPr algn="ctr">
              <a:defRPr/>
            </a:pPr>
            <a:r>
              <a:rPr lang="ru-RU" b="1" dirty="0" smtClean="0"/>
              <a:t>Октябрьского района Курской области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886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Контактная информация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836712"/>
            <a:ext cx="4032448" cy="2308324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МЕСТОНАХОЖДЕНИЕ</a:t>
            </a:r>
            <a:endParaRPr lang="ru-RU" b="1" dirty="0"/>
          </a:p>
          <a:p>
            <a:pPr algn="ctr">
              <a:defRPr/>
            </a:pPr>
            <a:r>
              <a:rPr lang="ru-RU" b="1" dirty="0" smtClean="0"/>
              <a:t>п.Прямицыно, ул.Октябрьская, д.134</a:t>
            </a:r>
            <a:endParaRPr lang="en-US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/>
              <a:t>КОНТАКТНЫЙ ТЕЛЕФОН</a:t>
            </a:r>
            <a:r>
              <a:rPr lang="en-US" b="1" dirty="0"/>
              <a:t>/</a:t>
            </a:r>
            <a:r>
              <a:rPr lang="ru-RU" b="1" dirty="0"/>
              <a:t>ФАКС</a:t>
            </a:r>
            <a:endParaRPr lang="en-US" b="1" dirty="0"/>
          </a:p>
          <a:p>
            <a:pPr algn="ctr">
              <a:defRPr/>
            </a:pPr>
            <a:r>
              <a:rPr lang="ru-RU" b="1" dirty="0" smtClean="0"/>
              <a:t>8(471 42)21335</a:t>
            </a:r>
            <a:endParaRPr lang="ru-RU" b="1" dirty="0"/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/>
              <a:t>АДРЕС ЭЛЕКТРОННОЙ ПОЧТЫ</a:t>
            </a:r>
          </a:p>
          <a:p>
            <a:pPr algn="ctr">
              <a:defRPr/>
            </a:pPr>
            <a:r>
              <a:rPr lang="en-US" b="1" dirty="0" smtClean="0"/>
              <a:t>uf.admoct@mail.ru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Отчет  об  исполнении  бюджета  содержит  данные  об исполнении  бюджета  по  доходам,  расходам  и  источникам  финансирования  дефицита  бюджета  в  соответствии  с бюджетной классификацией Российской Федерации.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Годовой  отчет  об  исполнении  районного бюджета подлежит  рассмотрению представительным органом муниципального образования и утверждению решением представительного органа.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В  отчете  об  исполнении  районного  бюджета  указывается сколько и каких доходов поступило в бюджет за год и куда эти денежные средства были израсходованы.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Что такое отчет об исполнении районного бюджета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Из чего складываются доходы бюджета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Доходы бюджета – безвозмездные и безвозвратные поступления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денежных средств в бюджет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налогов, 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Налоговым кодексом РФ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(налог на доходы физических лиц,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акцизы и др.)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987824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других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бюджетов бюджетной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системы, граждан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(межбюджетные поступления из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федерального и областного бюджетов 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 дотаций, субвенций,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субсидий,  поступления от  юридических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 лиц, кроме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налоговых и неналоговых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доходов)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пошлин и сборов,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законодательством РФ,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использования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имущества, плата за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негативное воздействие на окружающую среду,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 за нарушение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законодательства и др.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Распределение расходов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основным функциям органов местного самоуправления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8913" y="1052736"/>
            <a:ext cx="87755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cs typeface="Times New Roman" pitchFamily="18" charset="0"/>
              </a:rPr>
              <a:t>Расходы бюджета </a:t>
            </a:r>
            <a:r>
              <a:rPr lang="ru-RU" dirty="0"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законодательно закрепленными за соответствующими уровнями бюджетов.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Расходы формируются по разделам (подразделам), по ведомствам, по муниципальным программам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cs typeface="Times New Roman" pitchFamily="18" charset="0"/>
              </a:rPr>
              <a:t>НАПРАВЛЕНИЯ РАСХОДОВ БЮДЖЕТА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810726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безопасность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правоохранительная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Культура, кинематография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трансферты</a:t>
            </a:r>
          </a:p>
        </p:txBody>
      </p:sp>
      <p:pic>
        <p:nvPicPr>
          <p:cNvPr id="1036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90659" b="1108"/>
          <a:stretch>
            <a:fillRect/>
          </a:stretch>
        </p:blipFill>
        <p:spPr bwMode="auto">
          <a:xfrm>
            <a:off x="8072462" y="3714752"/>
            <a:ext cx="820588" cy="712100"/>
          </a:xfrm>
          <a:prstGeom prst="rect">
            <a:avLst/>
          </a:prstGeom>
          <a:noFill/>
        </p:spPr>
      </p:pic>
      <p:pic>
        <p:nvPicPr>
          <p:cNvPr id="8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r="17869" b="792"/>
          <a:stretch>
            <a:fillRect/>
          </a:stretch>
        </p:blipFill>
        <p:spPr bwMode="auto">
          <a:xfrm>
            <a:off x="928662" y="3714752"/>
            <a:ext cx="7215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0" y="105273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latin typeface="+mj-lt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b="1" i="1" dirty="0" smtClean="0">
                <a:latin typeface="+mj-lt"/>
                <a:cs typeface="Times New Roman" pitchFamily="18" charset="0"/>
              </a:rPr>
              <a:t>основополагающее </a:t>
            </a:r>
            <a:r>
              <a:rPr lang="ru-RU" b="1" i="1" dirty="0">
                <a:latin typeface="+mj-lt"/>
                <a:cs typeface="Times New Roman" pitchFamily="18" charset="0"/>
              </a:rPr>
              <a:t>требование, предъявляемое к органам, составляющим и утверждающим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бюджет</a:t>
            </a:r>
            <a:endParaRPr lang="ru-RU" b="1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Grp="1"/>
          </p:cNvGraphicFramePr>
          <p:nvPr/>
        </p:nvGraphicFramePr>
        <p:xfrm>
          <a:off x="5508104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411663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ДЕФИЦИТ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расходов над доходами образуется дефицит бюджета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(необходимы источники покрытия дефицита, можно например использовать остатки средств или привлечь средства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509120"/>
            <a:ext cx="386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доходов 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над расходами образуется профицит  бюджета (можно накапливать резервы, погашать имеющиеся долги)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Сбалансированность бюджета по доходам и расходам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Object 8"/>
          <p:cNvGraphicFramePr>
            <a:graphicFrameLocks noGrp="1"/>
          </p:cNvGraphicFramePr>
          <p:nvPr/>
        </p:nvGraphicFramePr>
        <p:xfrm>
          <a:off x="971600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98072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8864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бюджета октябрьского района курской области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 за 2017 год</a:t>
            </a:r>
          </a:p>
          <a:p>
            <a:pPr algn="ctr"/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132856"/>
            <a:ext cx="2159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24944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80408" y="1988666"/>
            <a:ext cx="3240064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Уточненный годовой план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80484" y="2853481"/>
            <a:ext cx="3023964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Фактическое исполнение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99592" y="5877272"/>
            <a:ext cx="1152128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5877272"/>
            <a:ext cx="1368152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5805264"/>
            <a:ext cx="1512168" cy="69269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Дефицит/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Профицит</a:t>
            </a: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72200" y="5877272"/>
            <a:ext cx="2232248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47863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-27 152,2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/>
        </p:nvGraphicFramePr>
        <p:xfrm>
          <a:off x="395536" y="1268760"/>
          <a:ext cx="679241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Сколько доходов поступило 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 октябрьского района в 2016 - 2017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1052736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06791" y="242106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6791" y="2995737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23037" y="2276328"/>
            <a:ext cx="2420888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723112" y="2923730"/>
            <a:ext cx="2420888" cy="50472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573016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723037" y="3501008"/>
            <a:ext cx="2420888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67744" y="1340768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2016 год = 523 566,8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716016" y="1052736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2017 год = 495 627,4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Диаграмма 19"/>
          <p:cNvGraphicFramePr>
            <a:graphicFrameLocks/>
          </p:cNvGraphicFramePr>
          <p:nvPr/>
        </p:nvGraphicFramePr>
        <p:xfrm>
          <a:off x="374328" y="1247552"/>
          <a:ext cx="8590160" cy="542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Структура доходов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консолидированного бюджета района в 2017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27687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2995563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24128" y="1772816"/>
            <a:ext cx="3312368" cy="1152128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724424" y="2743830"/>
            <a:ext cx="2880023" cy="1009452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4005064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652120" y="3645024"/>
            <a:ext cx="2880320" cy="1295055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налоговые доходы поступали в  бюджет октябрьского района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2016-2017 годах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857364"/>
          <a:ext cx="8784978" cy="39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860"/>
                <a:gridCol w="1285884"/>
                <a:gridCol w="1143008"/>
                <a:gridCol w="1143008"/>
                <a:gridCol w="1249218"/>
              </a:tblGrid>
              <a:tr h="918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2017 г. к 2016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2017 г. к 2016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900" b="0" i="1" dirty="0" smtClean="0">
                          <a:latin typeface="+mj-lt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900" b="0" i="1" baseline="0" dirty="0" smtClean="0">
                          <a:latin typeface="+mj-lt"/>
                          <a:cs typeface="Times New Roman" pitchFamily="18" charset="0"/>
                        </a:rPr>
                        <a:t> всего, из них:</a:t>
                      </a:r>
                      <a:endParaRPr lang="ru-RU" sz="1900" b="0" i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95 159,4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93 822,1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-1,4 %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-1 337,3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80 479,5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80 698,4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+0,27%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+218,9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8 884,5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6 948,6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-21,8%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-1 935,9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3 239,0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3 243,7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+0,1%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+4,7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госпошлины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2 107,5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2 315,0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+9,8%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+207,4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448,9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616,4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+37,3%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+167,5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Прочие налоговые доходы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2532</TotalTime>
  <Words>875</Words>
  <Application>Microsoft Office PowerPoint</Application>
  <PresentationFormat>Экран (4:3)</PresentationFormat>
  <Paragraphs>288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Sorokina</dc:creator>
  <cp:lastModifiedBy>FinLena</cp:lastModifiedBy>
  <cp:revision>342</cp:revision>
  <dcterms:created xsi:type="dcterms:W3CDTF">2015-07-30T06:58:30Z</dcterms:created>
  <dcterms:modified xsi:type="dcterms:W3CDTF">2018-06-13T05:44:06Z</dcterms:modified>
</cp:coreProperties>
</file>