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4" r:id="rId8"/>
    <p:sldId id="261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4" autoAdjust="0"/>
  </p:normalViewPr>
  <p:slideViewPr>
    <p:cSldViewPr>
      <p:cViewPr>
        <p:scale>
          <a:sx n="91" d="100"/>
          <a:sy n="91" d="100"/>
        </p:scale>
        <p:origin x="-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C7E5-C3FF-44BA-A708-C11E8E9A1145}" type="datetimeFigureOut">
              <a:rPr lang="ru-RU" smtClean="0"/>
              <a:pPr/>
              <a:t>20.12.2016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1218-0F2C-4892-8575-2B1AC7FEB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C7E5-C3FF-44BA-A708-C11E8E9A1145}" type="datetimeFigureOut">
              <a:rPr lang="ru-RU" smtClean="0"/>
              <a:pPr/>
              <a:t>20.12.2016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1218-0F2C-4892-8575-2B1AC7FEB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C7E5-C3FF-44BA-A708-C11E8E9A1145}" type="datetimeFigureOut">
              <a:rPr lang="ru-RU" smtClean="0"/>
              <a:pPr/>
              <a:t>20.12.2016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1218-0F2C-4892-8575-2B1AC7FEB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C7E5-C3FF-44BA-A708-C11E8E9A1145}" type="datetimeFigureOut">
              <a:rPr lang="ru-RU" smtClean="0"/>
              <a:pPr/>
              <a:t>20.12.2016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1218-0F2C-4892-8575-2B1AC7FEB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C7E5-C3FF-44BA-A708-C11E8E9A1145}" type="datetimeFigureOut">
              <a:rPr lang="ru-RU" smtClean="0"/>
              <a:pPr/>
              <a:t>20.12.2016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1218-0F2C-4892-8575-2B1AC7FEB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C7E5-C3FF-44BA-A708-C11E8E9A1145}" type="datetimeFigureOut">
              <a:rPr lang="ru-RU" smtClean="0"/>
              <a:pPr/>
              <a:t>20.12.2016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1218-0F2C-4892-8575-2B1AC7FEB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C7E5-C3FF-44BA-A708-C11E8E9A1145}" type="datetimeFigureOut">
              <a:rPr lang="ru-RU" smtClean="0"/>
              <a:pPr/>
              <a:t>20.12.2016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1218-0F2C-4892-8575-2B1AC7FEB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C7E5-C3FF-44BA-A708-C11E8E9A1145}" type="datetimeFigureOut">
              <a:rPr lang="ru-RU" smtClean="0"/>
              <a:pPr/>
              <a:t>20.12.2016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1218-0F2C-4892-8575-2B1AC7FEB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C7E5-C3FF-44BA-A708-C11E8E9A1145}" type="datetimeFigureOut">
              <a:rPr lang="ru-RU" smtClean="0"/>
              <a:pPr/>
              <a:t>20.12.2016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1218-0F2C-4892-8575-2B1AC7FEB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C7E5-C3FF-44BA-A708-C11E8E9A1145}" type="datetimeFigureOut">
              <a:rPr lang="ru-RU" smtClean="0"/>
              <a:pPr/>
              <a:t>20.12.2016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1218-0F2C-4892-8575-2B1AC7FEB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C7E5-C3FF-44BA-A708-C11E8E9A1145}" type="datetimeFigureOut">
              <a:rPr lang="ru-RU" smtClean="0"/>
              <a:pPr/>
              <a:t>20.12.2016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1218-0F2C-4892-8575-2B1AC7FEB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EC7E5-C3FF-44BA-A708-C11E8E9A1145}" type="datetimeFigureOut">
              <a:rPr lang="ru-RU" smtClean="0"/>
              <a:pPr/>
              <a:t>20.12.2016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1218-0F2C-4892-8575-2B1AC7FEB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iscal.atol.ru/vopros-otvet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fiscal.atol.ru/vopros-otvet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fiscal.atol.ru/vopros-otvet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garantf1://21302231.1/" TargetMode="External"/><Relationship Id="rId2" Type="http://schemas.openxmlformats.org/officeDocument/2006/relationships/hyperlink" Target="garantf1://12030951.0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ts.1c.ru/db/garant/content/71335364/1/150" TargetMode="External"/><Relationship Id="rId2" Type="http://schemas.openxmlformats.org/officeDocument/2006/relationships/hyperlink" Target="https://its.1c.ru/db/garant/content/71335364/1/1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garantf1://12030951.0/" TargetMode="External"/><Relationship Id="rId4" Type="http://schemas.openxmlformats.org/officeDocument/2006/relationships/hyperlink" Target="https://its.1c.ru/db/garant/content/71335364/1/71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ts.1c.ru/db/garant/content/71335364/1/703" TargetMode="External"/><Relationship Id="rId2" Type="http://schemas.openxmlformats.org/officeDocument/2006/relationships/hyperlink" Target="https://its.1c.ru/db/garant/content/71335364/1/704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its.1c.ru/db/garant/content/71335364/1/77" TargetMode="External"/><Relationship Id="rId4" Type="http://schemas.openxmlformats.org/officeDocument/2006/relationships/hyperlink" Target="https://its.1c.ru/db/garant/content/71335364/1/76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2571744"/>
          </a:xfrm>
        </p:spPr>
        <p:txBody>
          <a:bodyPr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428868"/>
            <a:ext cx="8572560" cy="4000528"/>
          </a:xfrm>
        </p:spPr>
        <p:txBody>
          <a:bodyPr>
            <a:normAutofit fontScale="47500" lnSpcReduction="20000"/>
          </a:bodyPr>
          <a:lstStyle/>
          <a:p>
            <a:endParaRPr lang="ru-RU" sz="4800" b="1" i="1" dirty="0" smtClean="0">
              <a:solidFill>
                <a:srgbClr val="FF0000"/>
              </a:solidFill>
              <a:hlinkClick r:id="rId2"/>
            </a:endParaRPr>
          </a:p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закон </a:t>
            </a:r>
            <a:endParaRPr lang="ru-RU" sz="6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мая 2003 г. 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№ 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54-ФЗ</a:t>
            </a:r>
            <a:b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 применении контрольно-кассовой техники при осуществлении наличных денежных расчетов и (или) расчетов с использованием электронных средств платежа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                                                               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 изменениями, внесенными  Федеральным законом от 3 июля 2016 г. № 290-ФЗ  и вступившими в  законную силу 15.07.2016 г.)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64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6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NS_logo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357166"/>
            <a:ext cx="2357454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1142984"/>
          </a:xfrm>
        </p:spPr>
        <p:txBody>
          <a:bodyPr>
            <a:noAutofit/>
          </a:bodyPr>
          <a:lstStyle/>
          <a:p>
            <a:pPr algn="r"/>
            <a:r>
              <a:rPr lang="ru-RU" sz="2400" b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Кто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должен перейти на новые кассы и  с какой даты?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71546"/>
            <a:ext cx="8572560" cy="5357850"/>
          </a:xfrm>
        </p:spPr>
        <p:txBody>
          <a:bodyPr>
            <a:normAutofit fontScale="25000" lnSpcReduction="20000"/>
          </a:bodyPr>
          <a:lstStyle/>
          <a:p>
            <a:endParaRPr lang="ru-RU" sz="4800" b="1" i="1" dirty="0" smtClean="0">
              <a:solidFill>
                <a:srgbClr val="FF0000"/>
              </a:solidFill>
              <a:hlinkClick r:id="rId2"/>
            </a:endParaRP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Статья 1.2. Сфера и правила применения контрольно-кассовой техники</a:t>
            </a:r>
          </a:p>
          <a:p>
            <a:pPr algn="just"/>
            <a:r>
              <a:rPr lang="ru-RU" sz="6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организации, осуществляющие расчеты с населением на территории РФ: розничные магазины различных форматов, кафе, рестораны, аптеки, АЗС, юридические фирмы и другие организации, оказывающие услуги населению – </a:t>
            </a:r>
            <a:r>
              <a:rPr lang="ru-RU" sz="6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01.07.2017 года.</a:t>
            </a:r>
          </a:p>
          <a:p>
            <a:pPr algn="just"/>
            <a:r>
              <a:rPr lang="ru-RU" sz="6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6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Торговля на розничных рынках, ярмарках, в выставочных комплексах, а также на других территориях, отведенных для осуществления торговли, находящихся в этих местах торговли магазинов, павильонов, киосков, палаток, автолавок, автомагазинов, автофургонов, помещений контейнерного типа и других аналогично обустроенных и обеспечивающих показ и сохранность товара торговых мест (помещений и автотранспортных средств, в том числе прицепов и полуприцепов), открытых прилавков внутри крытых рыночных помещений при торговле непродовольственными товарами, </a:t>
            </a:r>
            <a:r>
              <a:rPr lang="ru-RU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кроме торговли непродовольственными товарами, которые определены в перечне, утвержденном Правительством Российской Федерации – </a:t>
            </a:r>
            <a:r>
              <a:rPr lang="ru-RU" sz="6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01.07.2018 года </a:t>
            </a:r>
            <a:r>
              <a:rPr lang="ru-RU" sz="6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(дата касается исключительно 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индивидуальных предпринимателей, являющихся налогоплательщиками, применяющими патентную систему налогообложения;  организаций и индивидуальных предпринимателей, являющихся налогоплательщиками ЕНВД для отдельных видов деятельности, при осуществлении видов предпринимательской деятельности, установленных пунктом 2 статьи 346.26 Налогового кодекса РФ; организаций и индивидуальных предпринимателей, выполняющие работы, оказывающие услуги населению; организаций и индивидуальных предпринимателей, которые в соответствии с настоящим Федеральным законом в редакции, действовавшей до 15 июля 2016 г., не применяли контрольно-кассовую технику; организаций и индивидуальных предпринимателей, осуществляющие торговлю с использованием торговых автоматов).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64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6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142844" y="21429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572560" cy="857255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Кто может  не переходить на новые кассы?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72560" cy="5572164"/>
          </a:xfrm>
        </p:spPr>
        <p:txBody>
          <a:bodyPr>
            <a:normAutofit/>
          </a:bodyPr>
          <a:lstStyle/>
          <a:p>
            <a:pPr lvl="0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Статья 2. Особенности применения контрольно-кассовой техники.</a:t>
            </a:r>
          </a:p>
          <a:p>
            <a:endParaRPr lang="ru-RU" sz="12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4282" y="928670"/>
            <a:ext cx="8572560" cy="56436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just">
              <a:spcBef>
                <a:spcPct val="20000"/>
              </a:spcBef>
              <a:defRPr/>
            </a:pPr>
            <a:r>
              <a:rPr kumimoji="0" lang="ru-RU" sz="14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Пункт 1.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редитные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организации для расчетов, использующих автоматические устройства для наличных расчетов,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том числе с использованием электронных средств платежа, и по передаче распоряжений кредитным организациям об осуществлении перевода денежных средств.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Пункт 2.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Газетные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киоски, обувные ателье, столовые в учебных учреждениях, пункты приема стеклопосуды и утильсырья, торговля на рынках и ярмарках, а также такие виды деятельности, как продажа ценных бумаг, продажа проездных билетов в общественном транспорте, торговля из автоцистерн, разносная торговля, изготовление и ремонт металлической галантереи и ключей, присмотр и уход за детьми, больными, престарелыми и инвалидами, продажа предметов народного художественного искусства, вспашка огородов и распиловка дров, услуги носильщиков на вокзалах, в аэропортах, в морских и речных портах, сдача в аренду (наем) жилых помещений индивидуальными предпринимателями.</a:t>
            </a:r>
          </a:p>
          <a:p>
            <a:pPr algn="just">
              <a:spcBef>
                <a:spcPct val="20000"/>
              </a:spcBef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 3.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индивидуальные предприниматели, осуществляющие расчеты в отдаленных или труднодоступных местностях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(за исключением городов, районных центров, поселков городского типа)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указанных в перечне отдаленных или труднодоступных местностей, утвержденном органом государственной власти субъекта Российской Федерации, вправе не применять контрольно-кассовую технику при условии выдачи покупателю (клиенту) по его требованию документа, подтверждающего факт осуществления расчета между организацией или индивидуальным предпринимателем и покупателем (клиентом), содержащего наименование документа, его порядковый номер, реквизиты, установленные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hlinkfile"/>
              </a:rPr>
              <a:t>абзацами четвертым - двенадцатым пункта 1 статьи 4.7</a:t>
            </a: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подписанного лицом, выдавшим этот документ (номенклатура, количество,  цена, стоимость (не касается УСН, патента, ЕНВД до 01.02.2021 года, с 2021 года тоже придется передавать); ставка и размер налога на чек; адреса сайтов ОФД и федерального органа исполнительной власти, уполномоченного по контролю и надзору над применением контрольно-кассовой техники в информационно-телекоммуникационной сети «Интернет», по которым может быть осуществлена проверка факта записи расчета и подлинности фискального признака).</a:t>
            </a: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 государственной власти субъекта Российской Федерации в пятидневный срок доводит до сведения уполномоченного органа и размещает на своем официальном сайте в сети "Интернет" перечень,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отдаленных или труднодоступных местностей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 также внесенные в указанный перечень изменения.</a:t>
            </a:r>
          </a:p>
          <a:p>
            <a:pPr algn="just">
              <a:spcBef>
                <a:spcPct val="20000"/>
              </a:spcBef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ct val="20000"/>
              </a:spcBef>
            </a:pPr>
            <a:endParaRPr lang="ru-RU" sz="140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357158" y="21429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572560" cy="857255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Перечень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отдаленных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 труднодоступных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местностей Курской области</a:t>
            </a: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00108"/>
            <a:ext cx="8572560" cy="550072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4282" y="1071546"/>
            <a:ext cx="8572560" cy="5500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/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Правительства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Курской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области от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26 января 2004 г.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№ 5   «О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мерах по реализации Федерального закона "О применении контрольно-кассовой техники при осуществлении наличных денежных расчетов и (или) расчетов с использованием платежных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карт»</a:t>
            </a:r>
          </a:p>
          <a:p>
            <a:pPr algn="ctr"/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rId2"/>
              </a:rPr>
              <a:t>Федеральным законом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"О применении контрольно-кассовой техники при осуществлении наличных денежных расчетов и (или) расчетов с использованием платежных карт" Правительство Курской области постановляет: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1. Утвердить прилагаемые: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  <a:hlinkClick r:id="" action="ppaction://hlinkfile"/>
              </a:rPr>
              <a:t>Перечень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отдаленных и труднодоступных местностей Курской области, в которых организации и индивидуальные предприниматели могут осуществлять наличные денежные расчеты и (или) расчеты с использованием платежных карт без применения контрольно-кассовой техники;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  <a:hlinkClick r:id="" action="ppaction://hlinkfile"/>
              </a:rPr>
              <a:t>ассортимент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сопутствующих товаров, реализуемых организациями и индивидуальными предпринимателями в газетно-журнальных киосках без применения контрольно-кассовой техники при осуществлении денежных расчетов и (или) расчетов с использованием платежных карт.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2. Комитету торговли и бытового обслуживания Курской области (В.С. Пучков) при необходимости вносить в Правительство Курской области предложения по уточнению 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" action="ppaction://hlinkfile"/>
              </a:rPr>
              <a:t>Перечня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отдаленных и труднодоступных местностей Курской области, в которых организации и индивидуальные предприниматели могут осуществлять наличные денежные расчеты и (или) расчеты с использованием платежных карт без применения контрольно-кассовой техники, и ассортимента сопутствующих товаров, реализуемых организациями и индивидуальными предпринимателями в газетно-журнальных киосках без применения контрольно-кассовой техники при осуществлении денежных расчетов и (или) расчетов с использованием платежных карт, утвержденных настоящим постановлением.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4. Контроль за исполнением настоящего постановления возложить на первого заместителя Председателя Правительства Курской области А.П. Демина.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5. Постановление вступает в силу со дня его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rId3"/>
              </a:rPr>
              <a:t>официального опубликования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Первый заместитель Губернатора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Правительства  Курской области                                                                                 А.С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Зубарев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aseline="0" dirty="0" smtClean="0"/>
          </a:p>
          <a:p>
            <a:pPr algn="just">
              <a:spcBef>
                <a:spcPct val="20000"/>
              </a:spcBef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ct val="20000"/>
              </a:spcBef>
            </a:pPr>
            <a:endParaRPr lang="ru-RU" sz="140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214282" y="21429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56346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 </a:t>
            </a:r>
            <a:r>
              <a:rPr lang="ru-RU" sz="1600" b="1" dirty="0" smtClean="0"/>
              <a:t>Пункт 7 статьи 2 </a:t>
            </a:r>
            <a:r>
              <a:rPr lang="ru-RU" sz="1400" dirty="0" smtClean="0"/>
              <a:t>В </a:t>
            </a:r>
            <a:r>
              <a:rPr lang="ru-RU" sz="1400" dirty="0"/>
              <a:t>отдаленных от сетей связи местностях, определенных в соответствии с критериями, установленными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</a:t>
            </a:r>
            <a:r>
              <a:rPr lang="ru-RU" sz="1400" dirty="0" smtClean="0"/>
              <a:t>связи (Министерство </a:t>
            </a:r>
            <a:r>
              <a:rPr lang="ru-RU" sz="1400" dirty="0"/>
              <a:t>связи и массовых коммуникаций Российской </a:t>
            </a:r>
            <a:r>
              <a:rPr lang="ru-RU" sz="1400" dirty="0" smtClean="0"/>
              <a:t>Федерации), </a:t>
            </a:r>
            <a:r>
              <a:rPr lang="ru-RU" sz="1400" dirty="0"/>
              <a:t>и указанных в перечне местностей, удаленных от сетей связи, </a:t>
            </a:r>
            <a:r>
              <a:rPr lang="ru-RU" sz="1400" b="1" dirty="0">
                <a:solidFill>
                  <a:srgbClr val="C00000"/>
                </a:solidFill>
              </a:rPr>
              <a:t>утвержденном органом государственной власти субъекта Российской Федерации</a:t>
            </a:r>
            <a:r>
              <a:rPr lang="ru-RU" sz="1400" dirty="0"/>
              <a:t>, пользователи могут применять </a:t>
            </a:r>
            <a:r>
              <a:rPr lang="ru-RU" sz="1400" dirty="0" smtClean="0"/>
              <a:t>ККТ в </a:t>
            </a:r>
            <a:r>
              <a:rPr lang="ru-RU" sz="1400" dirty="0"/>
              <a:t>режиме, не предусматривающем обязательной передачи фискальных документов в налоговые органы в электронной форме через оператора фискальных данных.</a:t>
            </a:r>
          </a:p>
          <a:p>
            <a:pPr algn="just"/>
            <a:r>
              <a:rPr lang="ru-RU" sz="1400" dirty="0"/>
              <a:t>Орган государственной власти субъекта Российской Федерации в пятидневный срок доводит до сведения уполномоченного органа и размещает на своем официальном сайте в сети "</a:t>
            </a:r>
            <a:r>
              <a:rPr lang="ru-RU" sz="1400" dirty="0" smtClean="0"/>
              <a:t>Интернет« перечень</a:t>
            </a:r>
            <a:r>
              <a:rPr lang="ru-RU" sz="1400" dirty="0"/>
              <a:t>, </a:t>
            </a:r>
            <a:r>
              <a:rPr lang="ru-RU" sz="1400" dirty="0" smtClean="0"/>
              <a:t>местностей, удаленных от сетей связи, а </a:t>
            </a:r>
            <a:r>
              <a:rPr lang="ru-RU" sz="1400" dirty="0"/>
              <a:t>также внесенные в указанный перечень изменения.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http://minsvyaz.ru/ru/search/?term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714488"/>
            <a:ext cx="3008313" cy="441167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Золотухинский район</a:t>
            </a:r>
          </a:p>
          <a:p>
            <a:pPr algn="just"/>
            <a:endParaRPr lang="ru-RU" baseline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д.Матвеевка,  с.Коронино,  д.Сороковые   Дворы,   д.Печки,   д.Останково,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д.Неполка,   д.Кондринка,   д.Нижний   Штевец,   с.Мужланово,   с.Даймен,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д.Матвеевка,д.Ивановка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с.Ануфриевка, д.В.Шеховцово, д.Боево, д.Озерово,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д.Ковыршино,д.Дерлово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д.Родительское,с.Белое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   с.Никольское,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с.Никулино, д.Уколово, с.Демякино, д.Кононыхино, с.Сергеевка,  д.Казанка,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с.Донское,  с.Первое   Новоспасское,   д.Первое   Конево,   д.Седмиховка,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д.Сергеевка, с.Белый Колодезь, д. 1-е Веретиново, с.Фентисово, д.Мошенка,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д. 1-я Воробьевка,  с.Гремячка,  с.Шестопалово,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д.Апальково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д.Зиборово,с.Долгое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д.2-я Воробьевка,  с.Дмитриевка,  с.2-я  Казанка,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д.Пойменово,д.Новоспасское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д.Лепиново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4282" y="1071546"/>
            <a:ext cx="8572560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aseline="0" dirty="0" smtClean="0"/>
          </a:p>
          <a:p>
            <a:pPr algn="just">
              <a:spcBef>
                <a:spcPct val="20000"/>
              </a:spcBef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ct val="20000"/>
              </a:spcBef>
            </a:pPr>
            <a:endParaRPr lang="ru-RU" sz="140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70000"/>
          </a:xfrm>
        </p:spPr>
        <p:txBody>
          <a:bodyPr>
            <a:noAutofit/>
          </a:bodyPr>
          <a:lstStyle/>
          <a:p>
            <a:pPr algn="r"/>
            <a:r>
              <a:rPr lang="ru-RU" sz="105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Выдержка из Перечня</a:t>
            </a:r>
            <a:r>
              <a:rPr lang="ru-RU" sz="105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отдаленных и труднодоступных местностей Курской области, в которых организации и индивидуальные предприниматели могут осуществлять наличные денежные расчеты и (или) расчеты с использованием платежных карт без применения контрольно-кассовой техники</a:t>
            </a:r>
            <a:endParaRPr lang="ru-RU" sz="1050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4929198"/>
            <a:ext cx="4572032" cy="1643074"/>
          </a:xfrm>
          <a:prstGeom prst="rect">
            <a:avLst/>
          </a:prstGeom>
        </p:spPr>
      </p:pic>
      <p:sp>
        <p:nvSpPr>
          <p:cNvPr id="9" name="5-конечная звезда 8"/>
          <p:cNvSpPr/>
          <p:nvPr/>
        </p:nvSpPr>
        <p:spPr>
          <a:xfrm>
            <a:off x="0" y="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pPr lvl="1"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Пункт 8  статьи  2. 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Положения п.2, 3 и 5  ст. 2 не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распространяются на организации и индивидуальных предпринимателей,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которые используют для осуществления расчетов автоматическое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устройство для расчетов</a:t>
            </a:r>
            <a:r>
              <a:rPr lang="ru-RU" sz="1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   а</a:t>
            </a:r>
            <a:r>
              <a:rPr lang="ru-RU" sz="1400" b="1" u="sng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также осуществляют торговлю подакцизными товарами, </a:t>
            </a:r>
            <a:r>
              <a:rPr lang="ru-RU" sz="1400" b="1" u="sng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установленными статьей  </a:t>
            </a:r>
            <a:r>
              <a:rPr lang="ru-RU" sz="1400" b="1" u="sng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181 НК РФ </a:t>
            </a:r>
            <a:r>
              <a:rPr lang="ru-RU" sz="1400" b="1" u="sng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u="sng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22 мая 2003 г. № 54-ФЗ</a:t>
            </a:r>
            <a:br>
              <a:rPr lang="ru-RU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 применении контрольно-кассовой техники при осуществлении наличных денежных расчетов и (или) расчетов с использованием электронных средств платежа» (с </a:t>
            </a:r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изменениями)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бз. 6 п. 2 ст. 2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торговля на розничных рынках, ярмарках, в выставочных комплексах, а также на других территориях, отведенных для осуществления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торговли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непродовольственными товарами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П.3 ст. 2 Организации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индивидуальные предприниматели, осуществляющие расчеты в отдаленных или труднодоступных местностях (за исключением городов, районных центров, поселков городского типа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П.7 ст. 2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отдаленных от сетей связи местностях, определенных в соответствии с критериями, установленными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Минкомсвязи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указанных в перечне местностей, удаленных от сетей связи, утвержденном органом государственной власти субъекта Российской Федерации,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пользователи могут применять контрольно-кассовую технику в режиме, не предусматривающем обязательной передачи фискальных документов в налоговые органы в электронной форме через оператора фискальных данных.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40000" lnSpcReduction="20000"/>
          </a:bodyPr>
          <a:lstStyle/>
          <a:p>
            <a:pPr algn="ctr"/>
            <a:r>
              <a:rPr lang="ru-RU" dirty="0" smtClean="0"/>
              <a:t>Федеральный закон от 22.11.1995 №</a:t>
            </a:r>
            <a:r>
              <a:rPr lang="ru-RU" dirty="0"/>
              <a:t> 171-ФЗ </a:t>
            </a:r>
            <a:r>
              <a:rPr lang="ru-RU" dirty="0" smtClean="0"/>
              <a:t>»О </a:t>
            </a:r>
            <a:r>
              <a:rPr lang="ru-RU" dirty="0"/>
              <a:t>государственном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регулировании</a:t>
            </a:r>
            <a:r>
              <a:rPr lang="ru-RU" dirty="0"/>
              <a:t> производства и оборота этилового спирта, алкогольной и спиртосодержащей продукции и об ограничении потребления (распития) алкогольной </a:t>
            </a:r>
            <a:r>
              <a:rPr lang="ru-RU" dirty="0" smtClean="0"/>
              <a:t>продукции»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 изменениями) 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1000" baseline="0" dirty="0" smtClean="0">
                <a:latin typeface="Times New Roman" pitchFamily="18" charset="0"/>
                <a:cs typeface="Times New Roman" pitchFamily="18" charset="0"/>
              </a:rPr>
              <a:t>Абз. 1 п.6 ст. 16 Организации, осуществляющие розничную продажу алкогольной продукции (за исключением пива и пивных напитков, сидра, пуаре, медовухи) в городских поселениях, должны иметь для таких целей в собственности, хозяйственном ведении, оперативном управлении или в аренде, срок которой определен договором и составляет один год и более, стационарные торговые объекты и складские помещения общей площадью не менее 50 квадратных метров, а также </a:t>
            </a:r>
            <a:r>
              <a:rPr lang="ru-RU" sz="1000" b="1" baseline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контрольно-кассовую технику</a:t>
            </a:r>
            <a:r>
              <a:rPr lang="ru-RU" sz="1000" baseline="0" dirty="0" smtClean="0">
                <a:latin typeface="Times New Roman" pitchFamily="18" charset="0"/>
                <a:cs typeface="Times New Roman" pitchFamily="18" charset="0"/>
              </a:rPr>
              <a:t>. Указанное требование не распространяется на крестьянские (фермерские) хозяйства.</a:t>
            </a:r>
          </a:p>
          <a:p>
            <a:pPr algn="just"/>
            <a:r>
              <a:rPr lang="ru-RU" sz="1000" baseline="0" dirty="0" smtClean="0">
                <a:latin typeface="Times New Roman" pitchFamily="18" charset="0"/>
                <a:cs typeface="Times New Roman" pitchFamily="18" charset="0"/>
              </a:rPr>
              <a:t>Абз</a:t>
            </a:r>
            <a:r>
              <a:rPr lang="ru-RU" sz="1000" baseline="0" dirty="0" smtClean="0">
                <a:latin typeface="Times New Roman" pitchFamily="18" charset="0"/>
                <a:cs typeface="Times New Roman" pitchFamily="18" charset="0"/>
              </a:rPr>
              <a:t>. 2 п.6 ст. 16 Организации, осуществляющие розничную продажу алкогольной продукции (за исключением пива и пивных напитков, сидра, пуаре, медовухи) в сельских поселениях, должны иметь для таких целей в собственности, хозяйственном ведении, оперативном управлении или в аренде, срок которой определен договором и составляет один год и более, стационарные торговые объекты и складские помещения общей площадью не менее 25 квадратных метров, а также </a:t>
            </a:r>
            <a:r>
              <a:rPr lang="ru-RU" sz="1000" b="1" baseline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контрольно-кассовую технику</a:t>
            </a:r>
            <a:r>
              <a:rPr lang="ru-RU" sz="1000" baseline="0" dirty="0" smtClean="0">
                <a:latin typeface="Times New Roman" pitchFamily="18" charset="0"/>
                <a:cs typeface="Times New Roman" pitchFamily="18" charset="0"/>
              </a:rPr>
              <a:t>, если иное не установлено федеральным законом. </a:t>
            </a:r>
          </a:p>
          <a:p>
            <a:pPr algn="just"/>
            <a:r>
              <a:rPr lang="ru-RU" sz="1000" baseline="0" dirty="0" smtClean="0">
                <a:latin typeface="Times New Roman" pitchFamily="18" charset="0"/>
                <a:cs typeface="Times New Roman" pitchFamily="18" charset="0"/>
              </a:rPr>
              <a:t>Абз. 3 п.6 ст. 16 Организации и индивидуальные предприниматели, осуществляющие розничную продажу пива и пивных напитков, сидра, пуаре, медовухи, должны иметь для таких целей в собственности, хозяйственном ведении, оперативном управлении или в аренде стационарные торговые объекты и складские помещения, а также </a:t>
            </a:r>
            <a:r>
              <a:rPr lang="ru-RU" sz="1000" b="1" baseline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контрольно-кассовую технику</a:t>
            </a:r>
            <a:r>
              <a:rPr lang="ru-RU" sz="1000" baseline="0" dirty="0" smtClean="0">
                <a:latin typeface="Times New Roman" pitchFamily="18" charset="0"/>
                <a:cs typeface="Times New Roman" pitchFamily="18" charset="0"/>
              </a:rPr>
              <a:t>, если иное не установлено федеральным законом. Требования, указанные в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требования, указанные в </a:t>
            </a:r>
            <a:r>
              <a:rPr lang="ru-RU" sz="1000" dirty="0">
                <a:latin typeface="Times New Roman" pitchFamily="18" charset="0"/>
                <a:cs typeface="Times New Roman" pitchFamily="18" charset="0"/>
                <a:hlinkClick r:id="" action="ppaction://hlinkfile"/>
              </a:rPr>
              <a:t>абз.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3 настоящего пункта, не распространяются на розничную продажу пива и пивных напитков, сидра, пуаре, медовухи, осуществляемую организациями и индивидуальными предпринимателями при оказании ими услуг общественного питания.</a:t>
            </a:r>
          </a:p>
          <a:p>
            <a:endParaRPr lang="ru-RU" sz="1000" dirty="0">
              <a:hlinkClick r:id=""/>
            </a:endParaRPr>
          </a:p>
          <a:p>
            <a:endParaRPr lang="ru-RU" sz="1000" baseline="0" dirty="0" smtClean="0"/>
          </a:p>
          <a:p>
            <a:endParaRPr lang="ru-RU" sz="1000" baseline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4282" y="1071546"/>
            <a:ext cx="8572560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aseline="0" dirty="0" smtClean="0"/>
          </a:p>
          <a:p>
            <a:pPr algn="just">
              <a:spcBef>
                <a:spcPct val="20000"/>
              </a:spcBef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ct val="20000"/>
              </a:spcBef>
            </a:pPr>
            <a:endParaRPr lang="ru-RU" sz="140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142844" y="71435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Порядок применения ККТ при реализации подакцизных товаров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142844" y="214290"/>
            <a:ext cx="914400" cy="914400"/>
          </a:xfrm>
          <a:prstGeom prst="star5">
            <a:avLst>
              <a:gd name="adj" fmla="val 1769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3" y="1285861"/>
          <a:ext cx="8643997" cy="5440586"/>
        </p:xfrm>
        <a:graphic>
          <a:graphicData uri="http://schemas.openxmlformats.org/drawingml/2006/table">
            <a:tbl>
              <a:tblPr/>
              <a:tblGrid>
                <a:gridCol w="2234964"/>
                <a:gridCol w="2984754"/>
                <a:gridCol w="3424279"/>
              </a:tblGrid>
              <a:tr h="368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ИП </a:t>
                      </a:r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или организация,  вид деятельности, режим налогообложения продавца или лица, оказывающие услуги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63" marR="23289" marT="7763" marB="77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Момент перехода на "онлайн-кассы"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63" marR="23289" marT="7763" marB="77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Особенности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63" marR="23289" marT="7763" marB="77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2D0"/>
                    </a:solidFill>
                  </a:tcPr>
                </a:tc>
              </a:tr>
              <a:tr h="1146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Потребительское общество,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или  индивидуальный предприниматель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применяющие ЕНВД, розничная торговля алкогольной продукцией   (включая подакцизные товары, установленные статьей  181 НК РФ)   в поселках городского типа и поселениях, не относящихся к отдаленным местностям;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644" marR="23289" marT="7763" marB="7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1 февраля 2017 года, если регистрируется (перерегистрируется) ККТ (ст.4.2. Закона  №54-ФЗ), если ЭКЛЗ позволяет применять «старую» ККТ то до 01.07.2017 года.  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644" marR="23289" marT="7763" marB="7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1 февраля 2017 года можно регистрировать ККТ в прежнем порядке. С 15 июля 2016 года до 1 февраля 2017 года можно применять новую ККТ добровольно (ст.4.2. Закона  №54-ФЗ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). Положения  Закона не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распространяются на организации и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ИП , 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которые используют для осуществления расчетов автоматическое устройство для расчетов, </a:t>
                      </a:r>
                      <a:r>
                        <a:rPr lang="ru-RU" sz="900" b="1" u="sng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 также осуществляют торговлю подакцизными </a:t>
                      </a:r>
                      <a:r>
                        <a:rPr lang="ru-RU" sz="900" b="1" u="sng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товарами</a:t>
                      </a:r>
                      <a:r>
                        <a:rPr lang="ru-RU" sz="900" b="1" u="non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900" b="1" u="non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u="non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п.8 ст.2 Закона  №54-ФЗ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). Применение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"онлайн-кассы"  требуется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ru-RU" sz="900" u="none" strike="noStrik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2"/>
                        </a:rPr>
                        <a:t>п.</a:t>
                      </a:r>
                      <a:r>
                        <a:rPr lang="ru-RU" sz="900" u="none" strike="noStrik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/>
                        </a:rPr>
                        <a:t>3</a:t>
                      </a:r>
                      <a:r>
                        <a:rPr lang="ru-RU" sz="9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ст. 7 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290-ФЗ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01.07.2017 г.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644" marR="23289" marT="7763" marB="7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4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отдаленных или труднодоступных местностях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644" marR="23289" marT="7763" marB="77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1 февраля 2017 года, если регистрируется (перерегистрируется) ККТ (ст.4.2. Закона  №54-ФЗ), если ЭКЛЗ позволяет применять «старую» ККТ то до 01.07.2017 года.  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644" marR="23289" marT="7763" marB="77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1 февраля 2017 года можно регистрировать ККТ в прежнем порядке. С 15 июля 2016 года до 1 февраля 2017 года можно применять новую ККТ добровольно (ст.4.2. Закона  №54-ФЗ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).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Положения  Закона не распространяются на организации и  ИП ,  которые используют для осуществления расчетов автоматическое устройство для расчетов, </a:t>
                      </a:r>
                      <a:r>
                        <a:rPr lang="ru-RU" sz="900" b="1" u="sng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 также осуществляют торговлю подакцизными товарами</a:t>
                      </a:r>
                      <a:r>
                        <a:rPr lang="ru-RU" sz="900" b="1" u="non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900" b="1" u="non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u="non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п.8 ст.2 Закона  №54-ФЗ). 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Применение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"онлайн-кассы"  требуется (</a:t>
                      </a:r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2"/>
                        </a:rPr>
                        <a:t>п.</a:t>
                      </a:r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/>
                        </a:rPr>
                        <a:t>3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ст. 7 </a:t>
                      </a:r>
                      <a:r>
                        <a:rPr lang="ru-RU" sz="9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290-ФЗ)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01.07.2017 г.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644" marR="23289" marT="7763" marB="77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63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отдаленных от сетей связи местностях, определенных в соответствии с критериями, установленными Минкомсвязи РФ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644" marR="23289" marT="7763" marB="7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1 февраля 2017 года, если регистрируется (перерегистрируется) ККТ (ст.4.2. Закона  №54-ФЗ), если ЭКЛЗ позволяет применять «старую» ККТ то до 01.07.2017 года.  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644" marR="23289" marT="7763" marB="7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Если продавец осуществляет деятельность в местности, отдаленной от сетей связи и поименованной в специальном перечне субъекта РФ, то применение «онлайн-кассы» не требуется (</a:t>
                      </a:r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2"/>
                        </a:rPr>
                        <a:t>п.7 ст. 2 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Закона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54-ФЗ), но  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пользователи могут применять контрольно-кассовую технику в режиме, не предусматривающем обязательной передачи фискальных документов в налоговые органы в электронной форме через оператора фискальных данных </a:t>
                      </a: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(ККТ обязательна со встроенной фискальным накопителем)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1644" marR="23289" marT="7763" marB="7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08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предоставляет услуги общественного питания </a:t>
                      </a: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(не распространяются на розничную продажу пива и пивных напитков, сидра, пуаре, медовухи, осуществляемую организациями при оказании ими услуг общественного питания).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644" marR="23289" marT="7763" marB="7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1 июля 2018 года (</a:t>
                      </a:r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4"/>
                        </a:rPr>
                        <a:t>п. 8 ст. 7 Закона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290-ФЗ)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644" marR="23289" marT="7763" marB="7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Организации, выполняющие работы, оказывающие услуги населению, вправе не применять контрольно-кассовую технику при условии выдачи ими соответствующих бланков строгой отчетности в порядке, установленном </a:t>
                      </a:r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5"/>
                        </a:rPr>
                        <a:t>З</a:t>
                      </a:r>
                      <a:r>
                        <a:rPr lang="ru-RU" sz="900" u="none" strike="noStrike" dirty="0">
                          <a:solidFill>
                            <a:srgbClr val="106BBE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5"/>
                        </a:rPr>
                        <a:t>аконом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22 мая 2003 года № 54-ФЗ, </a:t>
                      </a: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 1 июля 2018 года 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(п.8 ст.7 Закона 290-ФЗ)</a:t>
                      </a:r>
                    </a:p>
                  </a:txBody>
                  <a:tcPr marL="11644" marR="23289" marT="7763" marB="7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214282" y="1071546"/>
            <a:ext cx="8572560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aseline="0" dirty="0" smtClean="0"/>
          </a:p>
          <a:p>
            <a:pPr algn="just">
              <a:spcBef>
                <a:spcPct val="20000"/>
              </a:spcBef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ct val="20000"/>
              </a:spcBef>
            </a:pPr>
            <a:endParaRPr lang="ru-RU" sz="140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 К ПРИМЕНЕНИЮ ККТ 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1357297"/>
          <a:ext cx="8429684" cy="5214974"/>
        </p:xfrm>
        <a:graphic>
          <a:graphicData uri="http://schemas.openxmlformats.org/drawingml/2006/table">
            <a:tbl>
              <a:tblPr/>
              <a:tblGrid>
                <a:gridCol w="2252761"/>
                <a:gridCol w="3270136"/>
                <a:gridCol w="2906787"/>
              </a:tblGrid>
              <a:tr h="214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1" dirty="0">
                          <a:solidFill>
                            <a:srgbClr val="52525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Режим налогообложения продавца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289" marR="33867" marT="11289" marB="112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1" dirty="0">
                          <a:solidFill>
                            <a:srgbClr val="52525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Момент перехода на "онлайн-кассы"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289" marR="33867" marT="11289" marB="112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b="1" dirty="0">
                          <a:solidFill>
                            <a:srgbClr val="52525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Особенности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289" marR="33867" marT="11289" marB="112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2D0"/>
                    </a:solidFill>
                  </a:tcPr>
                </a:tc>
              </a:tr>
              <a:tr h="405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Общая система налогообложения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933" marR="33867" marT="11289" marB="112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1 февраля 2017 года, если регистрируется (перерегистрируется) ККТ (</a:t>
                      </a:r>
                      <a:r>
                        <a:rPr lang="ru-RU" sz="1000" u="none" strike="noStrike" dirty="0">
                          <a:solidFill>
                            <a:srgbClr val="8D49B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2"/>
                        </a:rPr>
                        <a:t>п. 4 ст. 7 Закона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№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290-ФЗ)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933" marR="33867" marT="11289" marB="112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1 февраля 2017 года можно регистрировать ККТ в прежнем порядке (</a:t>
                      </a:r>
                      <a:r>
                        <a:rPr lang="ru-RU" sz="1000" u="none" strike="noStrike" dirty="0">
                          <a:solidFill>
                            <a:srgbClr val="8D49B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/>
                        </a:rPr>
                        <a:t>п. 3 ст. 7 Закона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№ 290-ФЗ)</a:t>
                      </a:r>
                      <a:b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ККТ, зарегистрированная в инспекции до 1 февраля 2017 года, применяется, перерегистрируется и снимается с учета в прежнем порядке до 1 июля 2017 года (</a:t>
                      </a:r>
                      <a:r>
                        <a:rPr lang="ru-RU" sz="1000" u="none" strike="noStrike" dirty="0">
                          <a:solidFill>
                            <a:srgbClr val="8D49B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/>
                        </a:rPr>
                        <a:t>п. 3 ст. 7 Закона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№ 290-ФЗ)</a:t>
                      </a:r>
                      <a:b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Регистрация (перерегистрация) ККТ, которая не обеспечивает передачу оператору фискальных данных электронного кассового чека (бланка строгой отчетности), с 1 февраля 2017 года не допускается (</a:t>
                      </a:r>
                      <a:r>
                        <a:rPr lang="ru-RU" sz="1000" u="none" strike="noStrike" dirty="0">
                          <a:solidFill>
                            <a:srgbClr val="8D49B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4"/>
                        </a:rPr>
                        <a:t>п. 6 ст. 7 Закона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№ 290-ФЗ)</a:t>
                      </a:r>
                      <a:b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15 июля 2016 года до 1 февраля 2017 года можно применять новую ККТ добровольно (</a:t>
                      </a:r>
                      <a:r>
                        <a:rPr lang="ru-RU" sz="1000" u="none" strike="noStrike" dirty="0">
                          <a:solidFill>
                            <a:srgbClr val="8D49B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/>
                        </a:rPr>
                        <a:t>п. 3 ст. 7 Закона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290-ФЗ)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933" marR="33867" marT="11289" marB="112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7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Упрощенная система налогообложения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933" marR="33867" marT="11289" marB="112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1 февраля 2017 года, если регистрируется (перерегистрируется) ККТ (</a:t>
                      </a:r>
                      <a:r>
                        <a:rPr lang="ru-RU" sz="1000" u="none" strike="noStrike" dirty="0">
                          <a:solidFill>
                            <a:srgbClr val="8D49B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2"/>
                        </a:rPr>
                        <a:t>п. 4 ст. 7 Закона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№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290-ФЗ)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933" marR="33867" marT="11289" marB="112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ЕНВД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933" marR="33867" marT="11289" marB="112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1 июля 2018 года (</a:t>
                      </a:r>
                      <a:r>
                        <a:rPr lang="ru-RU" sz="1000" u="none" strike="noStrike" dirty="0">
                          <a:solidFill>
                            <a:srgbClr val="8D49B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5"/>
                        </a:rPr>
                        <a:t>п. 7 ст. 7 Закона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№ 290-ФЗ)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933" marR="33867" marT="11289" marB="112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1 июля 2018 года можно не применять ККТ, но при условии выдачи по требованию покупателя (клиента) документа (товарного чека, квитанции или другого документа) (</a:t>
                      </a:r>
                      <a:r>
                        <a:rPr lang="ru-RU" sz="1000" u="none" strike="noStrike" dirty="0">
                          <a:solidFill>
                            <a:srgbClr val="8D49B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5"/>
                        </a:rPr>
                        <a:t>п. 7 ст. 7 Закона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№ 290-ФЗ). С 15 июля 2016 года до 1 июля 2018 года можно применять новую ККТ добровольно (</a:t>
                      </a:r>
                      <a:r>
                        <a:rPr lang="ru-RU" sz="1000" u="none" strike="noStrike" dirty="0">
                          <a:solidFill>
                            <a:srgbClr val="8D49B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/>
                        </a:rPr>
                        <a:t>п. 3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 </a:t>
                      </a:r>
                      <a:r>
                        <a:rPr lang="ru-RU" sz="1000" u="none" strike="noStrike" dirty="0">
                          <a:solidFill>
                            <a:srgbClr val="8D49B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5"/>
                        </a:rPr>
                        <a:t>7 ст. 7 Закона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290-ФЗ)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933" marR="33867" marT="11289" marB="112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2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Патентная система налогообложения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933" marR="33867" marT="11289" marB="112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1 июля 2018 года (</a:t>
                      </a:r>
                      <a:r>
                        <a:rPr lang="ru-RU" sz="1000" u="none" strike="noStrike" dirty="0">
                          <a:solidFill>
                            <a:srgbClr val="8D49B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5"/>
                        </a:rPr>
                        <a:t>п. 7 ст. 7 Закона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№ 290-ФЗ)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933" marR="33867" marT="11289" marB="112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142844" y="28572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214282" y="1071546"/>
            <a:ext cx="8572560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aseline="0" dirty="0" smtClean="0"/>
          </a:p>
          <a:p>
            <a:pPr algn="just">
              <a:spcBef>
                <a:spcPct val="20000"/>
              </a:spcBef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ct val="20000"/>
              </a:spcBef>
            </a:pPr>
            <a:endParaRPr lang="ru-RU" sz="140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регистрации ККТ 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Содержимое 14" descr="54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5357850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142844" y="28572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2053</Words>
  <Application>Microsoft Office PowerPoint</Application>
  <PresentationFormat>Экран (4:3)</PresentationFormat>
  <Paragraphs>128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</vt:lpstr>
      <vt:lpstr>  Кто должен перейти на новые кассы и  с какой даты?</vt:lpstr>
      <vt:lpstr>Кто может  не переходить на новые кассы?</vt:lpstr>
      <vt:lpstr>Перечень,  отдаленных или труднодоступных местностей Курской области</vt:lpstr>
      <vt:lpstr>Выдержка из Перечня отдаленных и труднодоступных местностей Курской области, в которых организации и индивидуальные предприниматели могут осуществлять наличные денежные расчеты и (или) расчеты с использованием платежных карт без применения контрольно-кассовой техники</vt:lpstr>
      <vt:lpstr> Пункт 8  статьи  2.  Положения п.2, 3 и 5  ст. 2 не распространяются на организации и индивидуальных предпринимателей,  которые используют для осуществления расчетов автоматическое устройство для расчетов,     а также осуществляют торговлю подакцизными товарами, установленными статьей  181 НК РФ  </vt:lpstr>
      <vt:lpstr>Порядок применения ККТ при реализации подакцизных товаров</vt:lpstr>
      <vt:lpstr>ПЕРЕХОД К ПРИМЕНЕНИЮ ККТ </vt:lpstr>
      <vt:lpstr>Порядок регистрации ККТ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4611-00-510</dc:creator>
  <cp:lastModifiedBy>4611-00-510</cp:lastModifiedBy>
  <cp:revision>76</cp:revision>
  <dcterms:created xsi:type="dcterms:W3CDTF">2016-12-19T08:23:45Z</dcterms:created>
  <dcterms:modified xsi:type="dcterms:W3CDTF">2016-12-20T15:31:25Z</dcterms:modified>
</cp:coreProperties>
</file>